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356" r:id="rId3"/>
    <p:sldId id="257" r:id="rId4"/>
    <p:sldId id="258" r:id="rId5"/>
    <p:sldId id="259" r:id="rId6"/>
    <p:sldId id="260" r:id="rId7"/>
    <p:sldId id="261" r:id="rId8"/>
    <p:sldId id="262" r:id="rId9"/>
    <p:sldId id="263" r:id="rId10"/>
    <p:sldId id="264" r:id="rId11"/>
    <p:sldId id="268" r:id="rId12"/>
    <p:sldId id="269" r:id="rId13"/>
    <p:sldId id="270" r:id="rId14"/>
    <p:sldId id="271" r:id="rId15"/>
    <p:sldId id="272" r:id="rId16"/>
    <p:sldId id="273" r:id="rId17"/>
    <p:sldId id="357" r:id="rId18"/>
    <p:sldId id="358" r:id="rId19"/>
    <p:sldId id="359" r:id="rId20"/>
    <p:sldId id="420" r:id="rId21"/>
    <p:sldId id="277" r:id="rId22"/>
    <p:sldId id="278" r:id="rId23"/>
    <p:sldId id="360" r:id="rId24"/>
    <p:sldId id="361" r:id="rId25"/>
    <p:sldId id="362" r:id="rId26"/>
    <p:sldId id="363" r:id="rId27"/>
    <p:sldId id="364" r:id="rId28"/>
    <p:sldId id="365" r:id="rId29"/>
    <p:sldId id="366" r:id="rId30"/>
    <p:sldId id="419" r:id="rId31"/>
    <p:sldId id="297" r:id="rId32"/>
    <p:sldId id="367" r:id="rId33"/>
    <p:sldId id="299" r:id="rId34"/>
    <p:sldId id="300" r:id="rId35"/>
    <p:sldId id="301" r:id="rId36"/>
    <p:sldId id="302" r:id="rId37"/>
    <p:sldId id="368" r:id="rId38"/>
    <p:sldId id="304" r:id="rId39"/>
    <p:sldId id="305" r:id="rId40"/>
    <p:sldId id="369" r:id="rId41"/>
    <p:sldId id="307" r:id="rId42"/>
    <p:sldId id="308" r:id="rId43"/>
    <p:sldId id="309" r:id="rId44"/>
    <p:sldId id="370" r:id="rId45"/>
    <p:sldId id="371" r:id="rId46"/>
    <p:sldId id="312" r:id="rId47"/>
    <p:sldId id="418"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421" r:id="rId61"/>
    <p:sldId id="386" r:id="rId62"/>
    <p:sldId id="387" r:id="rId63"/>
    <p:sldId id="388" r:id="rId64"/>
    <p:sldId id="389" r:id="rId65"/>
    <p:sldId id="390" r:id="rId66"/>
    <p:sldId id="391" r:id="rId67"/>
    <p:sldId id="392" r:id="rId68"/>
    <p:sldId id="393" r:id="rId69"/>
    <p:sldId id="394" r:id="rId70"/>
    <p:sldId id="395" r:id="rId71"/>
    <p:sldId id="396" r:id="rId72"/>
    <p:sldId id="397" r:id="rId73"/>
    <p:sldId id="398" r:id="rId74"/>
    <p:sldId id="399" r:id="rId75"/>
    <p:sldId id="400" r:id="rId76"/>
    <p:sldId id="401" r:id="rId77"/>
    <p:sldId id="402" r:id="rId78"/>
    <p:sldId id="403" r:id="rId79"/>
    <p:sldId id="404" r:id="rId80"/>
    <p:sldId id="405" r:id="rId81"/>
    <p:sldId id="406" r:id="rId82"/>
    <p:sldId id="407" r:id="rId83"/>
    <p:sldId id="408" r:id="rId84"/>
    <p:sldId id="409" r:id="rId85"/>
    <p:sldId id="410" r:id="rId86"/>
    <p:sldId id="411" r:id="rId87"/>
    <p:sldId id="412" r:id="rId88"/>
    <p:sldId id="413" r:id="rId89"/>
    <p:sldId id="414" r:id="rId90"/>
    <p:sldId id="415" r:id="rId91"/>
    <p:sldId id="416" r:id="rId92"/>
    <p:sldId id="417"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11" name="Slide Number Placeholder 10"/>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533400"/>
            <a:ext cx="7543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1981200"/>
            <a:ext cx="3733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257800" y="1981200"/>
            <a:ext cx="3733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371600" y="6248400"/>
            <a:ext cx="1676400" cy="457200"/>
          </a:xfrm>
        </p:spPr>
        <p:txBody>
          <a:bodyPr/>
          <a:lstStyle>
            <a:lvl1pPr>
              <a:defRPr/>
            </a:lvl1pPr>
          </a:lstStyle>
          <a:p>
            <a:endParaRPr lang="en-US"/>
          </a:p>
        </p:txBody>
      </p:sp>
      <p:sp>
        <p:nvSpPr>
          <p:cNvPr id="6" name="Footer Placeholder 5"/>
          <p:cNvSpPr>
            <a:spLocks noGrp="1"/>
          </p:cNvSpPr>
          <p:nvPr>
            <p:ph type="ftr" sz="quarter" idx="11"/>
          </p:nvPr>
        </p:nvSpPr>
        <p:spPr>
          <a:xfrm>
            <a:off x="3429000" y="6248400"/>
            <a:ext cx="34290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7239000" y="6248400"/>
            <a:ext cx="1905000" cy="457200"/>
          </a:xfrm>
        </p:spPr>
        <p:txBody>
          <a:bodyPr/>
          <a:lstStyle>
            <a:lvl1pPr>
              <a:defRPr/>
            </a:lvl1pPr>
          </a:lstStyle>
          <a:p>
            <a:fld id="{24655DF3-D703-4802-B6FD-E7C865ECFDCA}"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533400"/>
            <a:ext cx="7543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1981200"/>
            <a:ext cx="762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371600" y="4114800"/>
            <a:ext cx="762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371600" y="6248400"/>
            <a:ext cx="1676400" cy="457200"/>
          </a:xfrm>
        </p:spPr>
        <p:txBody>
          <a:bodyPr/>
          <a:lstStyle>
            <a:lvl1pPr>
              <a:defRPr/>
            </a:lvl1pPr>
          </a:lstStyle>
          <a:p>
            <a:endParaRPr lang="en-US"/>
          </a:p>
        </p:txBody>
      </p:sp>
      <p:sp>
        <p:nvSpPr>
          <p:cNvPr id="6" name="Footer Placeholder 5"/>
          <p:cNvSpPr>
            <a:spLocks noGrp="1"/>
          </p:cNvSpPr>
          <p:nvPr>
            <p:ph type="ftr" sz="quarter" idx="11"/>
          </p:nvPr>
        </p:nvSpPr>
        <p:spPr>
          <a:xfrm>
            <a:off x="3429000" y="6248400"/>
            <a:ext cx="34290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7239000" y="6248400"/>
            <a:ext cx="1905000" cy="457200"/>
          </a:xfrm>
        </p:spPr>
        <p:txBody>
          <a:bodyPr/>
          <a:lstStyle>
            <a:lvl1pPr>
              <a:defRPr/>
            </a:lvl1pPr>
          </a:lstStyle>
          <a:p>
            <a:fld id="{5B338F5B-49D2-4954-B98C-424971463E6D}"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B279750-0411-4242-B26D-60A46E61312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1BC797C-37EA-4235-A1E0-77F3917973D4}" type="datetimeFigureOut">
              <a:rPr lang="en-US" smtClean="0"/>
              <a:pPr/>
              <a:t>9/18/2019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2B279750-0411-4242-B26D-60A46E613121}" type="slidenum">
              <a:rPr lang="en-US" smtClean="0"/>
              <a:pPr/>
              <a:t>‹#›</a:t>
            </a:fld>
            <a:endParaRPr lang="en-US"/>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41BC797C-37EA-4235-A1E0-77F3917973D4}" type="datetimeFigureOut">
              <a:rPr lang="en-US" smtClean="0"/>
              <a:pPr/>
              <a:t>9/18/2019</a:t>
            </a:fld>
            <a:endParaRPr lang="en-US"/>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B279750-0411-4242-B26D-60A46E61312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5" r:id="rId13"/>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3.bin"/><Relationship Id="rId4" Type="http://schemas.openxmlformats.org/officeDocument/2006/relationships/image" Target="../media/image20.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3.wmf"/></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2.w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Image Processing for Computer Vision Applications(1)</a:t>
            </a:r>
            <a:endParaRPr lang="en-US" dirty="0"/>
          </a:p>
        </p:txBody>
      </p:sp>
      <p:sp>
        <p:nvSpPr>
          <p:cNvPr id="3" name="Subtitle 2"/>
          <p:cNvSpPr>
            <a:spLocks noGrp="1"/>
          </p:cNvSpPr>
          <p:nvPr>
            <p:ph type="subTitle" idx="1"/>
          </p:nvPr>
        </p:nvSpPr>
        <p:spPr/>
        <p:txBody>
          <a:bodyPr/>
          <a:lstStyle/>
          <a:p>
            <a:r>
              <a:rPr lang="en-GB" dirty="0" smtClean="0"/>
              <a:t>Nanik Suciati</a:t>
            </a:r>
          </a:p>
          <a:p>
            <a:r>
              <a:rPr lang="en-GB" dirty="0" err="1" smtClean="0"/>
              <a:t>nanik</a:t>
            </a:r>
            <a:r>
              <a:rPr lang="en-GB" dirty="0" smtClean="0"/>
              <a:t>@</a:t>
            </a:r>
            <a:r>
              <a:rPr lang="id-ID" dirty="0" smtClean="0"/>
              <a:t>if.its.ac.id</a:t>
            </a:r>
            <a:endParaRPr lang="en-US"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US" dirty="0"/>
          </a:p>
        </p:txBody>
      </p:sp>
      <p:sp>
        <p:nvSpPr>
          <p:cNvPr id="3" name="Content Placeholder 2"/>
          <p:cNvSpPr>
            <a:spLocks noGrp="1"/>
          </p:cNvSpPr>
          <p:nvPr>
            <p:ph idx="1"/>
          </p:nvPr>
        </p:nvSpPr>
        <p:spPr/>
        <p:txBody>
          <a:bodyPr>
            <a:normAutofit fontScale="92500"/>
          </a:bodyPr>
          <a:lstStyle/>
          <a:p>
            <a:r>
              <a:rPr lang="en-GB" dirty="0" smtClean="0"/>
              <a:t>Image processing in the spatial domain</a:t>
            </a:r>
          </a:p>
          <a:p>
            <a:pPr lvl="1"/>
            <a:r>
              <a:rPr lang="en-GB" b="1" dirty="0" smtClean="0"/>
              <a:t>Basic gray level transformations</a:t>
            </a:r>
          </a:p>
          <a:p>
            <a:pPr lvl="1"/>
            <a:r>
              <a:rPr lang="en-GB" b="1" dirty="0" smtClean="0"/>
              <a:t>Histogram processing</a:t>
            </a:r>
          </a:p>
          <a:p>
            <a:pPr lvl="1"/>
            <a:r>
              <a:rPr lang="en-GB" b="1" dirty="0" smtClean="0"/>
              <a:t>Arithmetic/Logic operations</a:t>
            </a:r>
          </a:p>
          <a:p>
            <a:pPr lvl="1"/>
            <a:r>
              <a:rPr lang="en-GB" b="1" dirty="0" smtClean="0"/>
              <a:t>Linear Filtering</a:t>
            </a:r>
          </a:p>
          <a:p>
            <a:r>
              <a:rPr lang="en-GB" dirty="0" smtClean="0"/>
              <a:t>Image processing in the frequency domain</a:t>
            </a:r>
          </a:p>
          <a:p>
            <a:pPr lvl="1"/>
            <a:r>
              <a:rPr lang="en-US" b="1" dirty="0" smtClean="0"/>
              <a:t>Fourier transforms</a:t>
            </a:r>
          </a:p>
          <a:p>
            <a:r>
              <a:rPr lang="en-US" dirty="0" smtClean="0"/>
              <a:t>Color image processing</a:t>
            </a:r>
          </a:p>
          <a:p>
            <a:r>
              <a:rPr lang="en-US" b="1" dirty="0" smtClean="0"/>
              <a:t>Wavelets and </a:t>
            </a:r>
            <a:r>
              <a:rPr lang="en-US" b="1" dirty="0" err="1" smtClean="0"/>
              <a:t>Multiresolution</a:t>
            </a:r>
            <a:r>
              <a:rPr lang="en-US" b="1" dirty="0" smtClean="0"/>
              <a:t> processing</a:t>
            </a:r>
          </a:p>
          <a:p>
            <a:r>
              <a:rPr lang="en-US" dirty="0" smtClean="0"/>
              <a:t>Morphological image processing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t>Preview</a:t>
            </a:r>
          </a:p>
        </p:txBody>
      </p:sp>
      <p:sp>
        <p:nvSpPr>
          <p:cNvPr id="1027" name="Rectangle 3"/>
          <p:cNvSpPr>
            <a:spLocks noGrp="1" noChangeArrowheads="1"/>
          </p:cNvSpPr>
          <p:nvPr>
            <p:ph type="body" idx="1"/>
          </p:nvPr>
        </p:nvSpPr>
        <p:spPr/>
        <p:txBody>
          <a:bodyPr/>
          <a:lstStyle/>
          <a:p>
            <a:r>
              <a:rPr lang="en-US"/>
              <a:t>Spatial domain processing techniques are based on direct manipulation of pixels in an image.</a:t>
            </a:r>
          </a:p>
          <a:p>
            <a:r>
              <a:rPr lang="en-US"/>
              <a:t>Frequency domain processing techniques are based on modifying the Fourier transform of an image.</a:t>
            </a:r>
          </a:p>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Background</a:t>
            </a:r>
          </a:p>
        </p:txBody>
      </p:sp>
      <p:sp>
        <p:nvSpPr>
          <p:cNvPr id="6147" name="Rectangle 3"/>
          <p:cNvSpPr>
            <a:spLocks noGrp="1" noChangeArrowheads="1"/>
          </p:cNvSpPr>
          <p:nvPr>
            <p:ph type="body" idx="1"/>
          </p:nvPr>
        </p:nvSpPr>
        <p:spPr/>
        <p:txBody>
          <a:bodyPr/>
          <a:lstStyle/>
          <a:p>
            <a:r>
              <a:rPr lang="en-US"/>
              <a:t>Spatial domain processes will denoted by the expression :</a:t>
            </a:r>
          </a:p>
          <a:p>
            <a:pPr>
              <a:buFont typeface="Wingdings" pitchFamily="2" charset="2"/>
              <a:buNone/>
            </a:pPr>
            <a:r>
              <a:rPr lang="en-US"/>
              <a:t>			g(x,y) = T [ f(x,y) ]</a:t>
            </a:r>
          </a:p>
          <a:p>
            <a:r>
              <a:rPr lang="en-US"/>
              <a:t>f(x,y) is the input image</a:t>
            </a:r>
          </a:p>
          <a:p>
            <a:r>
              <a:rPr lang="en-US"/>
              <a:t>g(x,y) is the output image</a:t>
            </a:r>
          </a:p>
          <a:p>
            <a:r>
              <a:rPr lang="en-US"/>
              <a:t>T is an operator on f, defined over some neighborhood of (x,y).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Background</a:t>
            </a:r>
          </a:p>
        </p:txBody>
      </p:sp>
      <p:sp>
        <p:nvSpPr>
          <p:cNvPr id="9219" name="Rectangle 3"/>
          <p:cNvSpPr>
            <a:spLocks noGrp="1" noChangeArrowheads="1"/>
          </p:cNvSpPr>
          <p:nvPr>
            <p:ph type="body" idx="1"/>
          </p:nvPr>
        </p:nvSpPr>
        <p:spPr/>
        <p:txBody>
          <a:bodyPr>
            <a:normAutofit fontScale="92500"/>
          </a:bodyPr>
          <a:lstStyle/>
          <a:p>
            <a:pPr>
              <a:lnSpc>
                <a:spcPct val="90000"/>
              </a:lnSpc>
            </a:pPr>
            <a:r>
              <a:rPr lang="en-US" sz="2800"/>
              <a:t>The principal approach in defining a neighborhood about a point (x,y) is to use a rectangular subimage area centered at (x,y).</a:t>
            </a:r>
          </a:p>
          <a:p>
            <a:pPr>
              <a:lnSpc>
                <a:spcPct val="90000"/>
              </a:lnSpc>
            </a:pPr>
            <a:r>
              <a:rPr lang="en-US" sz="2800"/>
              <a:t>The center of the subimage is moved from pixel to pixel starting, say, at the top left corner.</a:t>
            </a:r>
          </a:p>
          <a:p>
            <a:pPr>
              <a:lnSpc>
                <a:spcPct val="90000"/>
              </a:lnSpc>
            </a:pPr>
            <a:r>
              <a:rPr lang="en-US" sz="2800"/>
              <a:t>The operator T is applied at each location (x,y) to yield the output g, at that location.</a:t>
            </a:r>
          </a:p>
          <a:p>
            <a:pPr>
              <a:lnSpc>
                <a:spcPct val="90000"/>
              </a:lnSpc>
            </a:pPr>
            <a:r>
              <a:rPr lang="en-US" sz="2800"/>
              <a:t>The process utilizes only the pixels in the area of the image spanned by the neighborhood.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Background</a:t>
            </a:r>
          </a:p>
        </p:txBody>
      </p:sp>
      <p:pic>
        <p:nvPicPr>
          <p:cNvPr id="10244" name="Picture 4"/>
          <p:cNvPicPr>
            <a:picLocks noGrp="1" noChangeAspect="1" noChangeArrowheads="1"/>
          </p:cNvPicPr>
          <p:nvPr>
            <p:ph idx="1"/>
          </p:nvPr>
        </p:nvPicPr>
        <p:blipFill>
          <a:blip r:embed="rId2"/>
          <a:srcRect/>
          <a:stretch>
            <a:fillRect/>
          </a:stretch>
        </p:blipFill>
        <p:spPr>
          <a:xfrm>
            <a:off x="714348" y="714356"/>
            <a:ext cx="7620000" cy="3865563"/>
          </a:xfrm>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Background</a:t>
            </a:r>
          </a:p>
        </p:txBody>
      </p:sp>
      <p:sp>
        <p:nvSpPr>
          <p:cNvPr id="11267" name="Rectangle 3"/>
          <p:cNvSpPr>
            <a:spLocks noGrp="1" noChangeArrowheads="1"/>
          </p:cNvSpPr>
          <p:nvPr>
            <p:ph type="body" idx="1"/>
          </p:nvPr>
        </p:nvSpPr>
        <p:spPr/>
        <p:txBody>
          <a:bodyPr>
            <a:normAutofit lnSpcReduction="10000"/>
          </a:bodyPr>
          <a:lstStyle/>
          <a:p>
            <a:r>
              <a:rPr lang="en-US" sz="2800"/>
              <a:t>The simplest form of T is when the neighborhood is of size 1x1 (single pixel).</a:t>
            </a:r>
          </a:p>
          <a:p>
            <a:r>
              <a:rPr lang="en-US" sz="2800"/>
              <a:t>In this case, g depends only on the value of f at (x,y), and T becomes a gray-level (or intensity or mapping) transformation function of the form :</a:t>
            </a:r>
          </a:p>
          <a:p>
            <a:pPr>
              <a:buFont typeface="Wingdings" pitchFamily="2" charset="2"/>
              <a:buNone/>
            </a:pPr>
            <a:r>
              <a:rPr lang="en-US" sz="2800"/>
              <a:t>			s = T(r)</a:t>
            </a:r>
          </a:p>
          <a:p>
            <a:r>
              <a:rPr lang="en-US" sz="2800"/>
              <a:t>r and s are variables denoting the gray level of f(x,y) and g(x,y) at any point (x,y).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Background</a:t>
            </a:r>
          </a:p>
        </p:txBody>
      </p:sp>
      <p:pic>
        <p:nvPicPr>
          <p:cNvPr id="41988" name="Picture 4"/>
          <p:cNvPicPr>
            <a:picLocks noGrp="1" noChangeAspect="1" noChangeArrowheads="1"/>
          </p:cNvPicPr>
          <p:nvPr>
            <p:ph idx="1"/>
          </p:nvPr>
        </p:nvPicPr>
        <p:blipFill>
          <a:blip r:embed="rId2"/>
          <a:srcRect/>
          <a:stretch>
            <a:fillRect/>
          </a:stretch>
        </p:blipFill>
        <p:spPr>
          <a:xfrm>
            <a:off x="785786" y="857232"/>
            <a:ext cx="7620000" cy="3657600"/>
          </a:xfrm>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lnSpcReduction="10000"/>
          </a:bodyPr>
          <a:lstStyle/>
          <a:p>
            <a:pPr>
              <a:lnSpc>
                <a:spcPct val="90000"/>
              </a:lnSpc>
            </a:pPr>
            <a:r>
              <a:rPr lang="en-US" dirty="0" smtClean="0"/>
              <a:t>The effect of this transformation (a) would be to produce an image of higher </a:t>
            </a:r>
            <a:r>
              <a:rPr lang="en-US" dirty="0" err="1" smtClean="0"/>
              <a:t>constrast</a:t>
            </a:r>
            <a:r>
              <a:rPr lang="en-US" dirty="0" smtClean="0"/>
              <a:t> than the original by darkening the levels below m and brightening the levels above m in the original image.</a:t>
            </a:r>
          </a:p>
          <a:p>
            <a:pPr>
              <a:lnSpc>
                <a:spcPct val="90000"/>
              </a:lnSpc>
            </a:pPr>
            <a:r>
              <a:rPr lang="en-US" dirty="0" smtClean="0"/>
              <a:t>This technique is known as contrast stretching, the values of r below m are compressed by the transformation function into a narrow range of s, toward black. The opposite effect takes place for values of r above 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This transformation T(r) [b] produces a two-level (binary) image. </a:t>
            </a:r>
          </a:p>
          <a:p>
            <a:r>
              <a:rPr lang="en-US" dirty="0" smtClean="0"/>
              <a:t>A mapping of this form is called a </a:t>
            </a:r>
            <a:r>
              <a:rPr lang="en-US" dirty="0" err="1" smtClean="0"/>
              <a:t>thresholding</a:t>
            </a:r>
            <a:r>
              <a:rPr lang="en-US" dirty="0" smtClean="0"/>
              <a:t> function.</a:t>
            </a:r>
          </a:p>
          <a:p>
            <a:r>
              <a:rPr lang="en-US" dirty="0" smtClean="0"/>
              <a:t>Point processing is a technique which enhancement at any point in an image depends only on the gray level at that point.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Larger neighborhood allow considerably more flexibility. The general approach is to use a function of the values of f in a predefined neighborhood of (</a:t>
            </a:r>
            <a:r>
              <a:rPr lang="en-US" dirty="0" err="1" smtClean="0"/>
              <a:t>x,y</a:t>
            </a:r>
            <a:r>
              <a:rPr lang="en-US" dirty="0" smtClean="0"/>
              <a:t>) to determine the value of g at (</a:t>
            </a:r>
            <a:r>
              <a:rPr lang="en-US" dirty="0" err="1" smtClean="0"/>
              <a:t>x,y</a:t>
            </a:r>
            <a:r>
              <a:rPr lang="en-US" dirty="0" smtClean="0"/>
              <a:t>). One of the principal approaches in this formulation is based on the use of so-called masks (also referred to as filters, kernels, templates, or w</a:t>
            </a:r>
            <a:r>
              <a:rPr lang="id-ID" dirty="0" smtClean="0"/>
              <a:t>i</a:t>
            </a:r>
            <a:r>
              <a:rPr lang="en-US" dirty="0" err="1" smtClean="0"/>
              <a:t>ndows</a:t>
            </a:r>
            <a:r>
              <a:rPr lang="en-US" dirty="0" smtClean="0"/>
              <a:t>). Basically, a mask is a small (say, 3x3) 2-D array, in which the values of the mask coefficients determine the nature of the process. Enhancement techniques based on this type of approach often are referred to as mask processing or filtering.</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Chapter 3, Digital Image Processing, 2</a:t>
            </a:r>
            <a:r>
              <a:rPr lang="en-US" baseline="30000" dirty="0" smtClean="0"/>
              <a:t>nd</a:t>
            </a:r>
            <a:r>
              <a:rPr lang="en-US" dirty="0" smtClean="0"/>
              <a:t> edition, Rafael C. Gonzalez.</a:t>
            </a:r>
          </a:p>
          <a:p>
            <a:r>
              <a:rPr lang="en-US" dirty="0" smtClean="0"/>
              <a:t>Chapter 3, Computer Vision: Algorithms and Applications, Richard </a:t>
            </a:r>
            <a:r>
              <a:rPr lang="en-US" dirty="0" err="1" smtClean="0"/>
              <a:t>Szeliski</a:t>
            </a:r>
            <a:r>
              <a:rPr lang="en-US" dirty="0" smtClean="0"/>
              <a:t>.</a:t>
            </a:r>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Basic Gray Level Transformations</a:t>
            </a:r>
            <a:endParaRPr lang="id-ID" dirty="0"/>
          </a:p>
        </p:txBody>
      </p:sp>
      <p:sp>
        <p:nvSpPr>
          <p:cNvPr id="3" name="Subtitle 2"/>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a:t>Some Basic Gray Level Transformations</a:t>
            </a:r>
          </a:p>
        </p:txBody>
      </p:sp>
      <p:sp>
        <p:nvSpPr>
          <p:cNvPr id="16387" name="Rectangle 3"/>
          <p:cNvSpPr>
            <a:spLocks noGrp="1" noChangeArrowheads="1"/>
          </p:cNvSpPr>
          <p:nvPr>
            <p:ph type="body" idx="1"/>
          </p:nvPr>
        </p:nvSpPr>
        <p:spPr/>
        <p:txBody>
          <a:bodyPr/>
          <a:lstStyle/>
          <a:p>
            <a:pPr marL="533400" indent="-533400">
              <a:lnSpc>
                <a:spcPct val="90000"/>
              </a:lnSpc>
            </a:pPr>
            <a:r>
              <a:rPr lang="en-US"/>
              <a:t>There are three basic types of gray-level transformations which are used frequently for image enhancement :</a:t>
            </a:r>
          </a:p>
          <a:p>
            <a:pPr marL="914400" lvl="1" indent="-457200">
              <a:lnSpc>
                <a:spcPct val="90000"/>
              </a:lnSpc>
              <a:buFont typeface="Wingdings" pitchFamily="2" charset="2"/>
              <a:buAutoNum type="arabicPeriod"/>
            </a:pPr>
            <a:r>
              <a:rPr lang="en-US"/>
              <a:t>Linear (negative and identity transformations)</a:t>
            </a:r>
          </a:p>
          <a:p>
            <a:pPr marL="914400" lvl="1" indent="-457200">
              <a:lnSpc>
                <a:spcPct val="90000"/>
              </a:lnSpc>
              <a:buFont typeface="Wingdings" pitchFamily="2" charset="2"/>
              <a:buAutoNum type="arabicPeriod"/>
            </a:pPr>
            <a:r>
              <a:rPr lang="en-US"/>
              <a:t>Logarithmic (log and inverse-log transformations)</a:t>
            </a:r>
          </a:p>
          <a:p>
            <a:pPr marL="914400" lvl="1" indent="-457200">
              <a:lnSpc>
                <a:spcPct val="90000"/>
              </a:lnSpc>
              <a:buFont typeface="Wingdings" pitchFamily="2" charset="2"/>
              <a:buAutoNum type="arabicPeriod"/>
            </a:pPr>
            <a:r>
              <a:rPr lang="en-US"/>
              <a:t>Power-law (</a:t>
            </a:r>
            <a:r>
              <a:rPr lang="en-US" i="1"/>
              <a:t>n</a:t>
            </a:r>
            <a:r>
              <a:rPr lang="en-US"/>
              <a:t>th power and </a:t>
            </a:r>
            <a:r>
              <a:rPr lang="en-US" i="1"/>
              <a:t>n</a:t>
            </a:r>
            <a:r>
              <a:rPr lang="en-US"/>
              <a:t>th root transformations)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en-US"/>
              <a:t>Some Basic Gray Level Transformations</a:t>
            </a:r>
          </a:p>
        </p:txBody>
      </p:sp>
      <p:pic>
        <p:nvPicPr>
          <p:cNvPr id="18436" name="Picture 4"/>
          <p:cNvPicPr>
            <a:picLocks noGrp="1" noChangeAspect="1" noChangeArrowheads="1"/>
          </p:cNvPicPr>
          <p:nvPr>
            <p:ph idx="1"/>
          </p:nvPr>
        </p:nvPicPr>
        <p:blipFill>
          <a:blip r:embed="rId2"/>
          <a:srcRect/>
          <a:stretch>
            <a:fillRect/>
          </a:stretch>
        </p:blipFill>
        <p:spPr>
          <a:xfrm>
            <a:off x="1857356" y="642918"/>
            <a:ext cx="5753100" cy="4114800"/>
          </a:xfrm>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Negatives</a:t>
            </a:r>
            <a:endParaRPr lang="en-US" dirty="0"/>
          </a:p>
        </p:txBody>
      </p:sp>
      <p:sp>
        <p:nvSpPr>
          <p:cNvPr id="3" name="Content Placeholder 2"/>
          <p:cNvSpPr>
            <a:spLocks noGrp="1"/>
          </p:cNvSpPr>
          <p:nvPr>
            <p:ph idx="1"/>
          </p:nvPr>
        </p:nvSpPr>
        <p:spPr/>
        <p:txBody>
          <a:bodyPr>
            <a:normAutofit fontScale="92500" lnSpcReduction="10000"/>
          </a:bodyPr>
          <a:lstStyle/>
          <a:p>
            <a:pPr>
              <a:lnSpc>
                <a:spcPct val="90000"/>
              </a:lnSpc>
            </a:pPr>
            <a:r>
              <a:rPr lang="en-US" dirty="0" smtClean="0"/>
              <a:t>The negative of an image with gray levels in the range [0, L-1] is obtained by using the negative transformation which is given by the expression :</a:t>
            </a:r>
          </a:p>
          <a:p>
            <a:pPr>
              <a:lnSpc>
                <a:spcPct val="90000"/>
              </a:lnSpc>
              <a:buFont typeface="Wingdings" pitchFamily="2" charset="2"/>
              <a:buNone/>
            </a:pPr>
            <a:r>
              <a:rPr lang="en-US" dirty="0" smtClean="0"/>
              <a:t>			s = L – 1 – r</a:t>
            </a:r>
          </a:p>
          <a:p>
            <a:pPr>
              <a:lnSpc>
                <a:spcPct val="90000"/>
              </a:lnSpc>
            </a:pPr>
            <a:r>
              <a:rPr lang="en-US" dirty="0" smtClean="0"/>
              <a:t>Reversing the intensity levels of an image in this manner produces the equivalent of a photographic negative.</a:t>
            </a:r>
          </a:p>
          <a:p>
            <a:pPr>
              <a:lnSpc>
                <a:spcPct val="90000"/>
              </a:lnSpc>
            </a:pPr>
            <a:r>
              <a:rPr lang="en-US" dirty="0" smtClean="0"/>
              <a:t>This type of processing is suited for enhancing white or gray detail embedded in dark regions of an image, especially when the black areas are dominant in size.</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Negatives</a:t>
            </a:r>
            <a:endParaRPr lang="en-US" dirty="0"/>
          </a:p>
        </p:txBody>
      </p:sp>
      <p:pic>
        <p:nvPicPr>
          <p:cNvPr id="5" name="Picture 6"/>
          <p:cNvPicPr>
            <a:picLocks noGrp="1" noChangeAspect="1" noChangeArrowheads="1"/>
          </p:cNvPicPr>
          <p:nvPr>
            <p:ph idx="1"/>
          </p:nvPr>
        </p:nvPicPr>
        <p:blipFill>
          <a:blip r:embed="rId2"/>
          <a:srcRect/>
          <a:stretch>
            <a:fillRect/>
          </a:stretch>
        </p:blipFill>
        <p:spPr>
          <a:xfrm>
            <a:off x="1436923" y="1126994"/>
            <a:ext cx="6316191" cy="2994286"/>
          </a:xfrm>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Transformations</a:t>
            </a:r>
            <a:endParaRPr lang="en-US" dirty="0"/>
          </a:p>
        </p:txBody>
      </p:sp>
      <p:sp>
        <p:nvSpPr>
          <p:cNvPr id="3" name="Content Placeholder 2"/>
          <p:cNvSpPr>
            <a:spLocks noGrp="1"/>
          </p:cNvSpPr>
          <p:nvPr>
            <p:ph idx="1"/>
          </p:nvPr>
        </p:nvSpPr>
        <p:spPr/>
        <p:txBody>
          <a:bodyPr>
            <a:normAutofit fontScale="92500" lnSpcReduction="20000"/>
          </a:bodyPr>
          <a:lstStyle/>
          <a:p>
            <a:pPr>
              <a:lnSpc>
                <a:spcPct val="90000"/>
              </a:lnSpc>
            </a:pPr>
            <a:r>
              <a:rPr lang="en-US" dirty="0" smtClean="0"/>
              <a:t>The general form of the log transformation is:</a:t>
            </a:r>
          </a:p>
          <a:p>
            <a:pPr>
              <a:lnSpc>
                <a:spcPct val="90000"/>
              </a:lnSpc>
              <a:buFont typeface="Wingdings" pitchFamily="2" charset="2"/>
              <a:buNone/>
            </a:pPr>
            <a:r>
              <a:rPr lang="en-US" dirty="0" smtClean="0"/>
              <a:t>		s = c log (1+r)</a:t>
            </a:r>
          </a:p>
          <a:p>
            <a:pPr>
              <a:lnSpc>
                <a:spcPct val="90000"/>
              </a:lnSpc>
              <a:buFont typeface="Wingdings" pitchFamily="2" charset="2"/>
              <a:buNone/>
            </a:pPr>
            <a:r>
              <a:rPr lang="en-US" dirty="0" smtClean="0"/>
              <a:t>	where c is a constant, and it is assumed that r </a:t>
            </a:r>
            <a:r>
              <a:rPr lang="en-US" dirty="0" smtClean="0">
                <a:cs typeface="Times New Roman" charset="0"/>
                <a:sym typeface="Symbol" pitchFamily="18" charset="2"/>
              </a:rPr>
              <a:t></a:t>
            </a:r>
            <a:r>
              <a:rPr lang="en-US" dirty="0" smtClean="0"/>
              <a:t> 0.</a:t>
            </a:r>
          </a:p>
          <a:p>
            <a:pPr>
              <a:lnSpc>
                <a:spcPct val="90000"/>
              </a:lnSpc>
            </a:pPr>
            <a:r>
              <a:rPr lang="en-US" dirty="0" smtClean="0"/>
              <a:t>This transformation maps a narrow range of low gray-level values in the input image into a wider range of output levels. The opposite is true of higher values of input levels.</a:t>
            </a:r>
          </a:p>
          <a:p>
            <a:pPr>
              <a:lnSpc>
                <a:spcPct val="90000"/>
              </a:lnSpc>
            </a:pPr>
            <a:r>
              <a:rPr lang="en-US" dirty="0" smtClean="0"/>
              <a:t>We would use a transformation of this type to expand the values of dark pixels in an image while compressing the higher-level values. The opposite is true of the inverse log transformation.</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Transformations</a:t>
            </a:r>
            <a:endParaRPr lang="en-US" dirty="0"/>
          </a:p>
        </p:txBody>
      </p:sp>
      <p:pic>
        <p:nvPicPr>
          <p:cNvPr id="4" name="Picture 6"/>
          <p:cNvPicPr>
            <a:picLocks noGrp="1" noChangeAspect="1" noChangeArrowheads="1"/>
          </p:cNvPicPr>
          <p:nvPr>
            <p:ph idx="1"/>
          </p:nvPr>
        </p:nvPicPr>
        <p:blipFill>
          <a:blip r:embed="rId2"/>
          <a:srcRect/>
          <a:stretch>
            <a:fillRect/>
          </a:stretch>
        </p:blipFill>
        <p:spPr>
          <a:xfrm>
            <a:off x="1440733" y="1355566"/>
            <a:ext cx="6308571" cy="2537143"/>
          </a:xfrm>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Power-Law Transformations</a:t>
            </a:r>
            <a:endParaRPr lang="en-US" dirty="0"/>
          </a:p>
        </p:txBody>
      </p:sp>
      <p:sp>
        <p:nvSpPr>
          <p:cNvPr id="3" name="Content Placeholder 2"/>
          <p:cNvSpPr>
            <a:spLocks noGrp="1"/>
          </p:cNvSpPr>
          <p:nvPr>
            <p:ph idx="1"/>
          </p:nvPr>
        </p:nvSpPr>
        <p:spPr/>
        <p:txBody>
          <a:bodyPr>
            <a:normAutofit/>
          </a:bodyPr>
          <a:lstStyle/>
          <a:p>
            <a:pPr>
              <a:lnSpc>
                <a:spcPct val="90000"/>
              </a:lnSpc>
            </a:pPr>
            <a:r>
              <a:rPr lang="en-US" sz="2400" dirty="0" smtClean="0"/>
              <a:t>Power-law transformations have the basic form :</a:t>
            </a:r>
          </a:p>
          <a:p>
            <a:pPr lvl="1">
              <a:lnSpc>
                <a:spcPct val="90000"/>
              </a:lnSpc>
              <a:buFont typeface="Wingdings" pitchFamily="2" charset="2"/>
              <a:buNone/>
            </a:pPr>
            <a:r>
              <a:rPr lang="en-US" sz="2000" dirty="0" smtClean="0"/>
              <a:t>	s = </a:t>
            </a:r>
            <a:r>
              <a:rPr lang="en-US" sz="2000" dirty="0" err="1" smtClean="0"/>
              <a:t>cr</a:t>
            </a:r>
            <a:r>
              <a:rPr lang="en-US" sz="2000" baseline="30000" dirty="0" smtClean="0">
                <a:cs typeface="Times New Roman" charset="0"/>
                <a:sym typeface="Symbol" pitchFamily="18" charset="2"/>
              </a:rPr>
              <a:t></a:t>
            </a:r>
            <a:r>
              <a:rPr lang="en-US" sz="2000" dirty="0" smtClean="0"/>
              <a:t> </a:t>
            </a:r>
          </a:p>
          <a:p>
            <a:pPr>
              <a:lnSpc>
                <a:spcPct val="90000"/>
              </a:lnSpc>
              <a:buFont typeface="Wingdings" pitchFamily="2" charset="2"/>
              <a:buNone/>
            </a:pPr>
            <a:r>
              <a:rPr lang="en-US" sz="2400" dirty="0" smtClean="0"/>
              <a:t>	where c and </a:t>
            </a:r>
            <a:r>
              <a:rPr lang="en-US" sz="2400" dirty="0" smtClean="0">
                <a:cs typeface="Times New Roman" charset="0"/>
                <a:sym typeface="Symbol" pitchFamily="18" charset="2"/>
              </a:rPr>
              <a:t></a:t>
            </a:r>
            <a:r>
              <a:rPr lang="en-US" sz="2400" dirty="0" smtClean="0"/>
              <a:t>  are positive constants.</a:t>
            </a:r>
          </a:p>
        </p:txBody>
      </p:sp>
      <p:pic>
        <p:nvPicPr>
          <p:cNvPr id="4" name="Picture 5"/>
          <p:cNvPicPr>
            <a:picLocks noChangeAspect="1" noChangeArrowheads="1"/>
          </p:cNvPicPr>
          <p:nvPr/>
        </p:nvPicPr>
        <p:blipFill>
          <a:blip r:embed="rId2"/>
          <a:srcRect/>
          <a:stretch>
            <a:fillRect/>
          </a:stretch>
        </p:blipFill>
        <p:spPr>
          <a:xfrm>
            <a:off x="1928794" y="1643050"/>
            <a:ext cx="5325137" cy="3786214"/>
          </a:xfrm>
          <a:prstGeom prst="rect">
            <a:avLst/>
          </a:prstGeom>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Power-Law Transformations</a:t>
            </a:r>
            <a:endParaRPr lang="en-US" dirty="0"/>
          </a:p>
        </p:txBody>
      </p:sp>
      <p:pic>
        <p:nvPicPr>
          <p:cNvPr id="4" name="Picture 6"/>
          <p:cNvPicPr>
            <a:picLocks noGrp="1" noChangeAspect="1" noChangeArrowheads="1"/>
          </p:cNvPicPr>
          <p:nvPr>
            <p:ph idx="1"/>
          </p:nvPr>
        </p:nvPicPr>
        <p:blipFill>
          <a:blip r:embed="rId2"/>
          <a:srcRect/>
          <a:stretch>
            <a:fillRect/>
          </a:stretch>
        </p:blipFill>
        <p:spPr>
          <a:xfrm>
            <a:off x="2586126" y="530225"/>
            <a:ext cx="4017786" cy="4187825"/>
          </a:xfrm>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Power-Law Transformations</a:t>
            </a:r>
            <a:endParaRPr lang="en-US" dirty="0"/>
          </a:p>
        </p:txBody>
      </p:sp>
      <p:pic>
        <p:nvPicPr>
          <p:cNvPr id="4" name="Picture 6"/>
          <p:cNvPicPr>
            <a:picLocks noGrp="1" noChangeAspect="1" noChangeArrowheads="1"/>
          </p:cNvPicPr>
          <p:nvPr>
            <p:ph idx="1"/>
          </p:nvPr>
        </p:nvPicPr>
        <p:blipFill>
          <a:blip r:embed="rId2"/>
          <a:srcRect/>
          <a:stretch>
            <a:fillRect/>
          </a:stretch>
        </p:blipFill>
        <p:spPr>
          <a:xfrm>
            <a:off x="1983122" y="530225"/>
            <a:ext cx="5223794" cy="4187825"/>
          </a:xfrm>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sz="2200" dirty="0" smtClean="0"/>
              <a:t>We will look at the first stage in most computer vision applications, namely the use of image processing to preprocess the image and convert it into a form suitable for further analysis.</a:t>
            </a:r>
          </a:p>
          <a:p>
            <a:r>
              <a:rPr lang="en-US" sz="2200" dirty="0" smtClean="0"/>
              <a:t>Examples of such operations:</a:t>
            </a:r>
          </a:p>
          <a:p>
            <a:pPr lvl="1"/>
            <a:r>
              <a:rPr lang="en-US" sz="2200" dirty="0" smtClean="0"/>
              <a:t>color balancing, </a:t>
            </a:r>
          </a:p>
          <a:p>
            <a:pPr lvl="1"/>
            <a:r>
              <a:rPr lang="en-US" sz="2200" dirty="0" smtClean="0"/>
              <a:t>reduction of image noise, </a:t>
            </a:r>
          </a:p>
          <a:p>
            <a:pPr lvl="1"/>
            <a:r>
              <a:rPr lang="en-US" sz="2200" dirty="0" smtClean="0"/>
              <a:t>increasing sharpness, </a:t>
            </a:r>
          </a:p>
          <a:p>
            <a:pPr lvl="1"/>
            <a:r>
              <a:rPr lang="en-US" sz="2200" dirty="0" smtClean="0"/>
              <a:t>straightening the image by rotating it.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Histogram Processing</a:t>
            </a:r>
            <a:endParaRPr lang="id-ID" dirty="0"/>
          </a:p>
        </p:txBody>
      </p:sp>
      <p:sp>
        <p:nvSpPr>
          <p:cNvPr id="3" name="Subtitle 2"/>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Histogram Processing</a:t>
            </a:r>
          </a:p>
        </p:txBody>
      </p:sp>
      <p:sp>
        <p:nvSpPr>
          <p:cNvPr id="38915" name="Rectangle 3"/>
          <p:cNvSpPr>
            <a:spLocks noGrp="1" noChangeArrowheads="1"/>
          </p:cNvSpPr>
          <p:nvPr>
            <p:ph type="body" idx="1"/>
          </p:nvPr>
        </p:nvSpPr>
        <p:spPr/>
        <p:txBody>
          <a:bodyPr>
            <a:normAutofit fontScale="92500"/>
          </a:bodyPr>
          <a:lstStyle/>
          <a:p>
            <a:pPr>
              <a:lnSpc>
                <a:spcPct val="90000"/>
              </a:lnSpc>
            </a:pPr>
            <a:r>
              <a:rPr lang="en-US" sz="2400" dirty="0"/>
              <a:t>The histogram of a digital image with gray levels in the range [0</a:t>
            </a:r>
            <a:r>
              <a:rPr lang="en-US" sz="2400" dirty="0" smtClean="0"/>
              <a:t>.</a:t>
            </a:r>
            <a:r>
              <a:rPr lang="id-ID" sz="2400" dirty="0" smtClean="0"/>
              <a:t>..</a:t>
            </a:r>
            <a:r>
              <a:rPr lang="en-US" sz="2400" dirty="0" smtClean="0"/>
              <a:t>L-1</a:t>
            </a:r>
            <a:r>
              <a:rPr lang="en-US" sz="2400" dirty="0"/>
              <a:t>] is a discrete function h(</a:t>
            </a:r>
            <a:r>
              <a:rPr lang="en-US" sz="2400" dirty="0" err="1"/>
              <a:t>r</a:t>
            </a:r>
            <a:r>
              <a:rPr lang="en-US" sz="2400" baseline="-25000" dirty="0" err="1"/>
              <a:t>k</a:t>
            </a:r>
            <a:r>
              <a:rPr lang="en-US" sz="2400" dirty="0"/>
              <a:t>)=</a:t>
            </a:r>
            <a:r>
              <a:rPr lang="en-US" sz="2400" dirty="0" err="1"/>
              <a:t>n</a:t>
            </a:r>
            <a:r>
              <a:rPr lang="en-US" sz="2400" baseline="-25000" dirty="0" err="1"/>
              <a:t>k</a:t>
            </a:r>
            <a:r>
              <a:rPr lang="en-US" sz="2400" dirty="0"/>
              <a:t>, where </a:t>
            </a:r>
            <a:r>
              <a:rPr lang="en-US" sz="2400" dirty="0" err="1"/>
              <a:t>r</a:t>
            </a:r>
            <a:r>
              <a:rPr lang="en-US" sz="2400" baseline="-25000" dirty="0" err="1"/>
              <a:t>k</a:t>
            </a:r>
            <a:r>
              <a:rPr lang="en-US" sz="2400" dirty="0"/>
              <a:t> is the </a:t>
            </a:r>
            <a:r>
              <a:rPr lang="en-US" sz="2400" dirty="0" err="1"/>
              <a:t>kth</a:t>
            </a:r>
            <a:r>
              <a:rPr lang="en-US" sz="2400" dirty="0"/>
              <a:t> gray level and </a:t>
            </a:r>
            <a:r>
              <a:rPr lang="en-US" sz="2400" dirty="0" err="1"/>
              <a:t>n</a:t>
            </a:r>
            <a:r>
              <a:rPr lang="en-US" sz="2400" baseline="-25000" dirty="0" err="1"/>
              <a:t>k</a:t>
            </a:r>
            <a:r>
              <a:rPr lang="en-US" sz="2400" dirty="0"/>
              <a:t> is the number of pixels in the image having gray level </a:t>
            </a:r>
            <a:r>
              <a:rPr lang="en-US" sz="2400" dirty="0" err="1"/>
              <a:t>r</a:t>
            </a:r>
            <a:r>
              <a:rPr lang="en-US" sz="2400" baseline="-25000" dirty="0" err="1"/>
              <a:t>k</a:t>
            </a:r>
            <a:r>
              <a:rPr lang="en-US" sz="2400" dirty="0"/>
              <a:t>.</a:t>
            </a:r>
          </a:p>
          <a:p>
            <a:pPr>
              <a:lnSpc>
                <a:spcPct val="90000"/>
              </a:lnSpc>
            </a:pPr>
            <a:r>
              <a:rPr lang="en-US" sz="2400" dirty="0"/>
              <a:t>It is common practice to normalize a histogram by dividing each of its values by the total number of pixels in the image, denoted by n. Thus, a normalized histogram is given by p(</a:t>
            </a:r>
            <a:r>
              <a:rPr lang="en-US" sz="2400" dirty="0" err="1"/>
              <a:t>r</a:t>
            </a:r>
            <a:r>
              <a:rPr lang="en-US" sz="2400" baseline="-25000" dirty="0" err="1"/>
              <a:t>k</a:t>
            </a:r>
            <a:r>
              <a:rPr lang="en-US" sz="2400" dirty="0"/>
              <a:t>)= </a:t>
            </a:r>
            <a:r>
              <a:rPr lang="en-US" sz="2400" dirty="0" err="1"/>
              <a:t>n</a:t>
            </a:r>
            <a:r>
              <a:rPr lang="en-US" sz="2400" baseline="-25000" dirty="0" err="1"/>
              <a:t>k</a:t>
            </a:r>
            <a:r>
              <a:rPr lang="en-US" sz="2400" dirty="0"/>
              <a:t>/n, for k=0,1,…,L-1.</a:t>
            </a:r>
          </a:p>
          <a:p>
            <a:pPr>
              <a:lnSpc>
                <a:spcPct val="90000"/>
              </a:lnSpc>
            </a:pPr>
            <a:r>
              <a:rPr lang="en-US" sz="2400" dirty="0"/>
              <a:t>p(</a:t>
            </a:r>
            <a:r>
              <a:rPr lang="en-US" sz="2400" dirty="0" err="1"/>
              <a:t>r</a:t>
            </a:r>
            <a:r>
              <a:rPr lang="en-US" sz="2400" baseline="-25000" dirty="0" err="1"/>
              <a:t>k</a:t>
            </a:r>
            <a:r>
              <a:rPr lang="en-US" sz="2400" dirty="0"/>
              <a:t>) gives an estimate of the probability of occurrence of gray level </a:t>
            </a:r>
            <a:r>
              <a:rPr lang="en-US" sz="2400" dirty="0" err="1"/>
              <a:t>r</a:t>
            </a:r>
            <a:r>
              <a:rPr lang="en-US" sz="2400" baseline="-25000" dirty="0" err="1"/>
              <a:t>k</a:t>
            </a:r>
            <a:r>
              <a:rPr lang="en-US" sz="2400" dirty="0"/>
              <a:t>. Note that the sum of all components of a normalized histogram is equal to 1.</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Processing</a:t>
            </a:r>
            <a:endParaRPr lang="en-US" dirty="0"/>
          </a:p>
        </p:txBody>
      </p:sp>
      <p:sp>
        <p:nvSpPr>
          <p:cNvPr id="4" name="Text Placeholder 3"/>
          <p:cNvSpPr>
            <a:spLocks noGrp="1"/>
          </p:cNvSpPr>
          <p:nvPr>
            <p:ph type="body" sz="half" idx="2"/>
          </p:nvPr>
        </p:nvSpPr>
        <p:spPr>
          <a:xfrm>
            <a:off x="4857752" y="1981200"/>
            <a:ext cx="3733800" cy="4114800"/>
          </a:xfrm>
        </p:spPr>
        <p:txBody>
          <a:bodyPr/>
          <a:lstStyle/>
          <a:p>
            <a:r>
              <a:rPr lang="en-US" dirty="0" smtClean="0"/>
              <a:t>Four basic image types: dark, light, low, and high contrast, and their </a:t>
            </a:r>
            <a:r>
              <a:rPr lang="en-US" dirty="0" err="1" smtClean="0"/>
              <a:t>coresponding</a:t>
            </a:r>
            <a:r>
              <a:rPr lang="en-US" dirty="0" smtClean="0"/>
              <a:t> histograms.</a:t>
            </a:r>
          </a:p>
          <a:p>
            <a:endParaRPr lang="en-US" dirty="0"/>
          </a:p>
        </p:txBody>
      </p:sp>
      <p:pic>
        <p:nvPicPr>
          <p:cNvPr id="5" name="Picture 5"/>
          <p:cNvPicPr>
            <a:picLocks noGrp="1" noChangeAspect="1" noChangeArrowheads="1"/>
          </p:cNvPicPr>
          <p:nvPr>
            <p:ph sz="half" idx="1"/>
          </p:nvPr>
        </p:nvPicPr>
        <p:blipFill>
          <a:blip r:embed="rId2"/>
          <a:srcRect/>
          <a:stretch>
            <a:fillRect/>
          </a:stretch>
        </p:blipFill>
        <p:spPr>
          <a:xfrm>
            <a:off x="1785918" y="1785926"/>
            <a:ext cx="2835888" cy="4795648"/>
          </a:xfrm>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Histogram Processing</a:t>
            </a:r>
          </a:p>
        </p:txBody>
      </p:sp>
      <p:sp>
        <p:nvSpPr>
          <p:cNvPr id="39939" name="Rectangle 3"/>
          <p:cNvSpPr>
            <a:spLocks noGrp="1" noChangeArrowheads="1"/>
          </p:cNvSpPr>
          <p:nvPr>
            <p:ph type="body" idx="1"/>
          </p:nvPr>
        </p:nvSpPr>
        <p:spPr/>
        <p:txBody>
          <a:bodyPr/>
          <a:lstStyle/>
          <a:p>
            <a:r>
              <a:rPr lang="en-US" sz="2800"/>
              <a:t>The horizontal axis of each histograms corresponds to gray level values, r</a:t>
            </a:r>
            <a:r>
              <a:rPr lang="en-US" sz="2800" baseline="-25000"/>
              <a:t>k</a:t>
            </a:r>
            <a:r>
              <a:rPr lang="en-US" sz="2800"/>
              <a:t>. The vertical axis corresponds to values of h(r</a:t>
            </a:r>
            <a:r>
              <a:rPr lang="en-US" sz="2800" baseline="-25000"/>
              <a:t>k</a:t>
            </a:r>
            <a:r>
              <a:rPr lang="en-US" sz="2800"/>
              <a:t>)=n</a:t>
            </a:r>
            <a:r>
              <a:rPr lang="en-US" sz="2800" baseline="-25000"/>
              <a:t>k</a:t>
            </a:r>
            <a:r>
              <a:rPr lang="en-US" sz="2800"/>
              <a:t> or p(r</a:t>
            </a:r>
            <a:r>
              <a:rPr lang="en-US" sz="2800" baseline="-25000"/>
              <a:t>k</a:t>
            </a:r>
            <a:r>
              <a:rPr lang="en-US" sz="2800"/>
              <a:t>) = n</a:t>
            </a:r>
            <a:r>
              <a:rPr lang="en-US" sz="2800" baseline="-25000"/>
              <a:t>k</a:t>
            </a:r>
            <a:r>
              <a:rPr lang="en-US" sz="2800"/>
              <a:t>/n if the values are normalized.</a:t>
            </a:r>
          </a:p>
          <a:p>
            <a:r>
              <a:rPr lang="en-US" sz="2800"/>
              <a:t>Histograms are the basis for numerous spatial domain processing techniques, such as image enhancement, compression and segmentation.</a:t>
            </a:r>
          </a:p>
          <a:p>
            <a:endParaRPr lang="en-US" sz="28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Histogram Equalization</a:t>
            </a:r>
          </a:p>
        </p:txBody>
      </p:sp>
      <p:sp>
        <p:nvSpPr>
          <p:cNvPr id="44035" name="Rectangle 3"/>
          <p:cNvSpPr>
            <a:spLocks noGrp="1" noChangeArrowheads="1"/>
          </p:cNvSpPr>
          <p:nvPr>
            <p:ph type="body" idx="1"/>
          </p:nvPr>
        </p:nvSpPr>
        <p:spPr/>
        <p:txBody>
          <a:bodyPr>
            <a:normAutofit fontScale="92500" lnSpcReduction="10000"/>
          </a:bodyPr>
          <a:lstStyle/>
          <a:p>
            <a:pPr>
              <a:lnSpc>
                <a:spcPct val="90000"/>
              </a:lnSpc>
            </a:pPr>
            <a:r>
              <a:rPr lang="en-US" sz="2800" dirty="0"/>
              <a:t>Histogram equalization is used to increase the width of the input gray-level range, so it will increase the </a:t>
            </a:r>
            <a:r>
              <a:rPr lang="en-US" sz="2800" dirty="0" smtClean="0"/>
              <a:t>contra</a:t>
            </a:r>
            <a:r>
              <a:rPr lang="id-ID" sz="2800" dirty="0" smtClean="0"/>
              <a:t>s</a:t>
            </a:r>
            <a:r>
              <a:rPr lang="en-US" sz="2800" dirty="0" smtClean="0"/>
              <a:t>t </a:t>
            </a:r>
            <a:r>
              <a:rPr lang="en-US" sz="2800" dirty="0"/>
              <a:t>of input image. </a:t>
            </a:r>
          </a:p>
          <a:p>
            <a:pPr>
              <a:lnSpc>
                <a:spcPct val="90000"/>
              </a:lnSpc>
            </a:pPr>
            <a:r>
              <a:rPr lang="en-US" sz="2800" dirty="0"/>
              <a:t>The transformation below </a:t>
            </a:r>
            <a:r>
              <a:rPr lang="en-US" sz="2800" dirty="0" smtClean="0"/>
              <a:t>:</a:t>
            </a:r>
            <a:endParaRPr lang="id-ID" sz="2800" dirty="0" smtClean="0"/>
          </a:p>
          <a:p>
            <a:pPr>
              <a:lnSpc>
                <a:spcPct val="90000"/>
              </a:lnSpc>
            </a:pPr>
            <a:endParaRPr lang="id-ID" dirty="0" smtClean="0"/>
          </a:p>
          <a:p>
            <a:pPr>
              <a:lnSpc>
                <a:spcPct val="90000"/>
              </a:lnSpc>
            </a:pPr>
            <a:endParaRPr lang="id-ID" sz="2800" dirty="0" smtClean="0"/>
          </a:p>
          <a:p>
            <a:pPr>
              <a:lnSpc>
                <a:spcPct val="90000"/>
              </a:lnSpc>
            </a:pPr>
            <a:endParaRPr lang="id-ID" dirty="0" smtClean="0"/>
          </a:p>
          <a:p>
            <a:pPr>
              <a:lnSpc>
                <a:spcPct val="90000"/>
              </a:lnSpc>
            </a:pPr>
            <a:endParaRPr lang="en-US" sz="2800" dirty="0"/>
          </a:p>
          <a:p>
            <a:pPr>
              <a:lnSpc>
                <a:spcPct val="90000"/>
              </a:lnSpc>
              <a:buFont typeface="Wingdings" pitchFamily="2" charset="2"/>
              <a:buNone/>
            </a:pPr>
            <a:r>
              <a:rPr lang="en-US" sz="2800" dirty="0"/>
              <a:t>	</a:t>
            </a:r>
            <a:r>
              <a:rPr lang="id-ID" sz="2800" dirty="0" smtClean="0"/>
              <a:t>for </a:t>
            </a:r>
            <a:r>
              <a:rPr lang="en-US" sz="2800" dirty="0" smtClean="0"/>
              <a:t>k=0,1,2</a:t>
            </a:r>
            <a:r>
              <a:rPr lang="en-US" sz="2800" dirty="0"/>
              <a:t>,…,</a:t>
            </a:r>
            <a:r>
              <a:rPr lang="en-US" sz="2800" dirty="0" smtClean="0"/>
              <a:t>L-1</a:t>
            </a:r>
            <a:r>
              <a:rPr lang="id-ID" sz="2800" dirty="0" smtClean="0"/>
              <a:t>;</a:t>
            </a:r>
            <a:endParaRPr lang="en-US" sz="2800" dirty="0"/>
          </a:p>
          <a:p>
            <a:pPr>
              <a:lnSpc>
                <a:spcPct val="90000"/>
              </a:lnSpc>
              <a:buFont typeface="Wingdings" pitchFamily="2" charset="2"/>
              <a:buNone/>
            </a:pPr>
            <a:r>
              <a:rPr lang="en-US" sz="2800" dirty="0"/>
              <a:t>	is called histogram equalization or histogram linearization.</a:t>
            </a:r>
          </a:p>
        </p:txBody>
      </p:sp>
      <p:graphicFrame>
        <p:nvGraphicFramePr>
          <p:cNvPr id="4" name="Object 3"/>
          <p:cNvGraphicFramePr>
            <a:graphicFrameLocks noChangeAspect="1"/>
          </p:cNvGraphicFramePr>
          <p:nvPr/>
        </p:nvGraphicFramePr>
        <p:xfrm>
          <a:off x="2071670" y="2071678"/>
          <a:ext cx="4226748" cy="1071570"/>
        </p:xfrm>
        <a:graphic>
          <a:graphicData uri="http://schemas.openxmlformats.org/presentationml/2006/ole">
            <mc:AlternateContent xmlns:mc="http://schemas.openxmlformats.org/markup-compatibility/2006">
              <mc:Choice xmlns:v="urn:schemas-microsoft-com:vml" Requires="v">
                <p:oleObj spid="_x0000_s1027" name="Equation" r:id="rId3" imgW="1803240" imgH="457200" progId="Equation.3">
                  <p:embed/>
                </p:oleObj>
              </mc:Choice>
              <mc:Fallback>
                <p:oleObj name="Equation" r:id="rId3" imgW="180324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70" y="2071678"/>
                        <a:ext cx="4226748"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Histogram Equalization</a:t>
            </a:r>
          </a:p>
        </p:txBody>
      </p:sp>
      <p:pic>
        <p:nvPicPr>
          <p:cNvPr id="45060" name="Picture 4"/>
          <p:cNvPicPr>
            <a:picLocks noGrp="1" noChangeAspect="1" noChangeArrowheads="1"/>
          </p:cNvPicPr>
          <p:nvPr>
            <p:ph idx="1"/>
          </p:nvPr>
        </p:nvPicPr>
        <p:blipFill>
          <a:blip r:embed="rId2"/>
          <a:srcRect/>
          <a:stretch>
            <a:fillRect/>
          </a:stretch>
        </p:blipFill>
        <p:spPr>
          <a:xfrm>
            <a:off x="2214546" y="857232"/>
            <a:ext cx="4876800" cy="4114800"/>
          </a:xfrm>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Local Enhancement</a:t>
            </a:r>
          </a:p>
        </p:txBody>
      </p:sp>
      <p:sp>
        <p:nvSpPr>
          <p:cNvPr id="46083" name="Rectangle 3"/>
          <p:cNvSpPr>
            <a:spLocks noGrp="1" noChangeArrowheads="1"/>
          </p:cNvSpPr>
          <p:nvPr>
            <p:ph type="body" idx="1"/>
          </p:nvPr>
        </p:nvSpPr>
        <p:spPr/>
        <p:txBody>
          <a:bodyPr/>
          <a:lstStyle/>
          <a:p>
            <a:r>
              <a:rPr lang="en-US"/>
              <a:t>The histogram processing methods discussed in the previous two sections are global, in the sense that pixels are modified by a transformation function based on the gray-level content of an entire image.</a:t>
            </a:r>
          </a:p>
          <a:p>
            <a:r>
              <a:rPr lang="en-US"/>
              <a:t>Sometimes, there are cases in which it is necessary to enhance details over small area in an image.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Enhancement</a:t>
            </a:r>
            <a:endParaRPr lang="en-US" dirty="0"/>
          </a:p>
        </p:txBody>
      </p:sp>
      <p:sp>
        <p:nvSpPr>
          <p:cNvPr id="3" name="Content Placeholder 2"/>
          <p:cNvSpPr>
            <a:spLocks noGrp="1"/>
          </p:cNvSpPr>
          <p:nvPr>
            <p:ph idx="1"/>
          </p:nvPr>
        </p:nvSpPr>
        <p:spPr/>
        <p:txBody>
          <a:bodyPr>
            <a:normAutofit fontScale="85000" lnSpcReduction="20000"/>
          </a:bodyPr>
          <a:lstStyle/>
          <a:p>
            <a:pPr>
              <a:lnSpc>
                <a:spcPct val="90000"/>
              </a:lnSpc>
            </a:pPr>
            <a:r>
              <a:rPr lang="en-US" dirty="0" smtClean="0"/>
              <a:t>The histogram processing techniques previously described are easily adaptable to local enhancement.</a:t>
            </a:r>
          </a:p>
          <a:p>
            <a:pPr>
              <a:lnSpc>
                <a:spcPct val="90000"/>
              </a:lnSpc>
            </a:pPr>
            <a:r>
              <a:rPr lang="en-US" dirty="0" smtClean="0"/>
              <a:t>The procedure is to define a rectangular neighborhood and move the center of this area from pixel to pixel. At each location, the histogram of the points in the neighborhood is computed and either a histogram </a:t>
            </a:r>
            <a:r>
              <a:rPr lang="en-US" dirty="0" err="1" smtClean="0"/>
              <a:t>equaliza</a:t>
            </a:r>
            <a:r>
              <a:rPr lang="id-ID" dirty="0" smtClean="0"/>
              <a:t>t</a:t>
            </a:r>
            <a:r>
              <a:rPr lang="en-US" dirty="0" smtClean="0"/>
              <a:t>ion or histogram specification transformation function is obtained. This function is finally used to map the gray level of the pixel centered in the neighborhood. The center of the neighborhood region is then moved to an adjacent pixel location and the procedure is repeated.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Local Enhancement</a:t>
            </a:r>
          </a:p>
        </p:txBody>
      </p:sp>
      <p:pic>
        <p:nvPicPr>
          <p:cNvPr id="48132" name="Picture 4"/>
          <p:cNvPicPr>
            <a:picLocks noGrp="1" noChangeAspect="1" noChangeArrowheads="1"/>
          </p:cNvPicPr>
          <p:nvPr>
            <p:ph idx="1"/>
          </p:nvPr>
        </p:nvPicPr>
        <p:blipFill>
          <a:blip r:embed="rId2"/>
          <a:srcRect/>
          <a:stretch>
            <a:fillRect/>
          </a:stretch>
        </p:blipFill>
        <p:spPr>
          <a:xfrm>
            <a:off x="928662" y="1285860"/>
            <a:ext cx="7620000" cy="3355975"/>
          </a:xfrm>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r>
              <a:rPr lang="en-US" sz="3600"/>
              <a:t>Use of Histogram Statistics for Image Enhancement</a:t>
            </a:r>
          </a:p>
        </p:txBody>
      </p:sp>
      <p:sp>
        <p:nvSpPr>
          <p:cNvPr id="49155" name="Rectangle 3"/>
          <p:cNvSpPr>
            <a:spLocks noGrp="1" noChangeArrowheads="1"/>
          </p:cNvSpPr>
          <p:nvPr>
            <p:ph type="body" idx="1"/>
          </p:nvPr>
        </p:nvSpPr>
        <p:spPr/>
        <p:txBody>
          <a:bodyPr>
            <a:normAutofit lnSpcReduction="10000"/>
          </a:bodyPr>
          <a:lstStyle/>
          <a:p>
            <a:pPr>
              <a:lnSpc>
                <a:spcPct val="90000"/>
              </a:lnSpc>
            </a:pPr>
            <a:r>
              <a:rPr lang="en-US" sz="2800"/>
              <a:t>Instead of using the image histogram directly for enhancement, we can use instead some statistical parameters obtainable directly from the histogram. In terms of enhancement, however, we are interested primarily in the mean, which is a measure of average gray level in an image, and the variance (or standard deviation), which is a measure of average contrast. Standard deviation is defined simply as the square root of the variance.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Image</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1785918" y="928670"/>
            <a:ext cx="5583767"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of Histogram Statistics for Image Enhancement</a:t>
            </a:r>
            <a:endParaRPr lang="en-US" dirty="0"/>
          </a:p>
        </p:txBody>
      </p:sp>
      <p:sp>
        <p:nvSpPr>
          <p:cNvPr id="3" name="Content Placeholder 2"/>
          <p:cNvSpPr>
            <a:spLocks noGrp="1"/>
          </p:cNvSpPr>
          <p:nvPr>
            <p:ph idx="1"/>
          </p:nvPr>
        </p:nvSpPr>
        <p:spPr/>
        <p:txBody>
          <a:bodyPr>
            <a:normAutofit/>
          </a:bodyPr>
          <a:lstStyle/>
          <a:p>
            <a:r>
              <a:rPr lang="en-US" sz="2000" dirty="0" smtClean="0"/>
              <a:t>Let r denote a discrete random variable representing discrete gray-levels in the range [0, L-1], and let p(</a:t>
            </a:r>
            <a:r>
              <a:rPr lang="en-US" sz="2000" dirty="0" err="1" smtClean="0"/>
              <a:t>r</a:t>
            </a:r>
            <a:r>
              <a:rPr lang="en-US" sz="2000" baseline="-25000" dirty="0" err="1" smtClean="0"/>
              <a:t>i</a:t>
            </a:r>
            <a:r>
              <a:rPr lang="en-US" sz="2000" dirty="0" smtClean="0"/>
              <a:t>) denote the normalized histogram component </a:t>
            </a:r>
            <a:r>
              <a:rPr lang="en-US" sz="2000" dirty="0" err="1" smtClean="0"/>
              <a:t>corres-ponding</a:t>
            </a:r>
            <a:r>
              <a:rPr lang="en-US" sz="2000" dirty="0" smtClean="0"/>
              <a:t> to the </a:t>
            </a:r>
            <a:r>
              <a:rPr lang="en-US" sz="2000" dirty="0" err="1" smtClean="0"/>
              <a:t>i-th</a:t>
            </a:r>
            <a:r>
              <a:rPr lang="en-US" sz="2000" dirty="0" smtClean="0"/>
              <a:t> value of </a:t>
            </a:r>
            <a:r>
              <a:rPr lang="en-US" sz="2000" dirty="0" err="1" smtClean="0"/>
              <a:t>r</a:t>
            </a:r>
            <a:r>
              <a:rPr lang="en-US" sz="2000" baseline="-25000" dirty="0" err="1" smtClean="0"/>
              <a:t>i</a:t>
            </a:r>
            <a:r>
              <a:rPr lang="en-US" sz="2000" dirty="0" smtClean="0"/>
              <a:t>. We may view p(</a:t>
            </a:r>
            <a:r>
              <a:rPr lang="en-US" sz="2000" dirty="0" err="1" smtClean="0"/>
              <a:t>r</a:t>
            </a:r>
            <a:r>
              <a:rPr lang="en-US" sz="2000" baseline="-25000" dirty="0" err="1" smtClean="0"/>
              <a:t>i</a:t>
            </a:r>
            <a:r>
              <a:rPr lang="en-US" sz="2000" dirty="0" smtClean="0"/>
              <a:t>) as an estimate of the probability of occurrence of gray level </a:t>
            </a:r>
            <a:r>
              <a:rPr lang="en-US" sz="2000" dirty="0" err="1" smtClean="0"/>
              <a:t>r</a:t>
            </a:r>
            <a:r>
              <a:rPr lang="en-US" sz="2000" baseline="-25000" dirty="0" err="1" smtClean="0"/>
              <a:t>i</a:t>
            </a:r>
            <a:r>
              <a:rPr lang="en-US" sz="2000" dirty="0" smtClean="0"/>
              <a:t>.</a:t>
            </a:r>
          </a:p>
          <a:p>
            <a:pPr>
              <a:buFont typeface="Wingdings" pitchFamily="2" charset="2"/>
              <a:buNone/>
            </a:pPr>
            <a:r>
              <a:rPr lang="en-US" sz="2000" dirty="0" smtClean="0"/>
              <a:t>	The mean value of r is described below :</a:t>
            </a:r>
          </a:p>
          <a:p>
            <a:pPr>
              <a:buFont typeface="Wingdings" pitchFamily="2" charset="2"/>
              <a:buNone/>
            </a:pPr>
            <a:endParaRPr lang="en-US" sz="2000" dirty="0" smtClean="0"/>
          </a:p>
          <a:p>
            <a:pPr>
              <a:buFont typeface="Wingdings" pitchFamily="2" charset="2"/>
              <a:buNone/>
            </a:pPr>
            <a:r>
              <a:rPr lang="en-US" sz="2000" dirty="0" smtClean="0"/>
              <a:t>	</a:t>
            </a:r>
            <a:endParaRPr lang="id-ID" sz="2000" dirty="0" smtClean="0"/>
          </a:p>
          <a:p>
            <a:pPr>
              <a:buFont typeface="Wingdings" pitchFamily="2" charset="2"/>
              <a:buNone/>
            </a:pPr>
            <a:r>
              <a:rPr lang="id-ID" sz="2000" dirty="0" smtClean="0"/>
              <a:t>	</a:t>
            </a:r>
          </a:p>
          <a:p>
            <a:pPr>
              <a:buFont typeface="Wingdings" pitchFamily="2" charset="2"/>
              <a:buNone/>
            </a:pPr>
            <a:r>
              <a:rPr lang="id-ID" sz="2000" dirty="0" smtClean="0"/>
              <a:t>	</a:t>
            </a:r>
            <a:r>
              <a:rPr lang="en-US" sz="2000" dirty="0" smtClean="0"/>
              <a:t>The variance of r is described below :</a:t>
            </a:r>
            <a:endParaRPr lang="en-US" sz="2400" dirty="0"/>
          </a:p>
        </p:txBody>
      </p:sp>
      <p:graphicFrame>
        <p:nvGraphicFramePr>
          <p:cNvPr id="4" name="Object 3"/>
          <p:cNvGraphicFramePr>
            <a:graphicFrameLocks noChangeAspect="1"/>
          </p:cNvGraphicFramePr>
          <p:nvPr/>
        </p:nvGraphicFramePr>
        <p:xfrm>
          <a:off x="3571868" y="2500306"/>
          <a:ext cx="2071702" cy="1051312"/>
        </p:xfrm>
        <a:graphic>
          <a:graphicData uri="http://schemas.openxmlformats.org/presentationml/2006/ole">
            <mc:AlternateContent xmlns:mc="http://schemas.openxmlformats.org/markup-compatibility/2006">
              <mc:Choice xmlns:v="urn:schemas-microsoft-com:vml" Requires="v">
                <p:oleObj spid="_x0000_s2052" name="Equation" r:id="rId3" imgW="850680" imgH="431640" progId="Equation.3">
                  <p:embed/>
                </p:oleObj>
              </mc:Choice>
              <mc:Fallback>
                <p:oleObj name="Equation" r:id="rId3" imgW="85068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68" y="2500306"/>
                        <a:ext cx="2071702" cy="105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2857488" y="4000503"/>
          <a:ext cx="3286148" cy="963181"/>
        </p:xfrm>
        <a:graphic>
          <a:graphicData uri="http://schemas.openxmlformats.org/presentationml/2006/ole">
            <mc:AlternateContent xmlns:mc="http://schemas.openxmlformats.org/markup-compatibility/2006">
              <mc:Choice xmlns:v="urn:schemas-microsoft-com:vml" Requires="v">
                <p:oleObj spid="_x0000_s2053" name="Equation" r:id="rId5" imgW="1473120" imgH="431640" progId="Equation.3">
                  <p:embed/>
                </p:oleObj>
              </mc:Choice>
              <mc:Fallback>
                <p:oleObj name="Equation" r:id="rId5" imgW="147312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488" y="4000503"/>
                        <a:ext cx="3286148" cy="963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fontScale="90000"/>
          </a:bodyPr>
          <a:lstStyle/>
          <a:p>
            <a:r>
              <a:rPr lang="en-US" sz="3600"/>
              <a:t>Use of Histogram Statistics for Image Enhancement</a:t>
            </a:r>
          </a:p>
        </p:txBody>
      </p:sp>
      <p:sp>
        <p:nvSpPr>
          <p:cNvPr id="51203" name="Rectangle 3"/>
          <p:cNvSpPr>
            <a:spLocks noGrp="1" noChangeArrowheads="1"/>
          </p:cNvSpPr>
          <p:nvPr>
            <p:ph type="body" idx="1"/>
          </p:nvPr>
        </p:nvSpPr>
        <p:spPr/>
        <p:txBody>
          <a:bodyPr/>
          <a:lstStyle/>
          <a:p>
            <a:r>
              <a:rPr lang="en-US"/>
              <a:t>The global mean and variance are measured over an entire image and are usefull primarily for adjustment of overall intensity and contrast.</a:t>
            </a:r>
          </a:p>
          <a:p>
            <a:r>
              <a:rPr lang="en-US"/>
              <a:t>The local mean and variance are used as the basis for making changes that depend on image characteristics in a predefined region about each pixel in the image.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r>
              <a:rPr lang="en-US" sz="3600"/>
              <a:t>Use of Histogram Statistics for Image Enhancement</a:t>
            </a:r>
          </a:p>
        </p:txBody>
      </p:sp>
      <p:sp>
        <p:nvSpPr>
          <p:cNvPr id="52227" name="Rectangle 3"/>
          <p:cNvSpPr>
            <a:spLocks noGrp="1" noChangeArrowheads="1"/>
          </p:cNvSpPr>
          <p:nvPr>
            <p:ph type="body" idx="1"/>
          </p:nvPr>
        </p:nvSpPr>
        <p:spPr/>
        <p:txBody>
          <a:bodyPr>
            <a:noAutofit/>
          </a:bodyPr>
          <a:lstStyle/>
          <a:p>
            <a:pPr>
              <a:lnSpc>
                <a:spcPct val="90000"/>
              </a:lnSpc>
            </a:pPr>
            <a:r>
              <a:rPr lang="en-US" sz="2400" dirty="0"/>
              <a:t>Let (</a:t>
            </a:r>
            <a:r>
              <a:rPr lang="en-US" sz="2400" dirty="0" err="1"/>
              <a:t>x,y</a:t>
            </a:r>
            <a:r>
              <a:rPr lang="en-US" sz="2400" dirty="0"/>
              <a:t>) be the coordinates of a pixel in an image, and let </a:t>
            </a:r>
            <a:r>
              <a:rPr lang="en-US" sz="2400" dirty="0" err="1"/>
              <a:t>S</a:t>
            </a:r>
            <a:r>
              <a:rPr lang="en-US" sz="2400" baseline="-25000" dirty="0" err="1"/>
              <a:t>xy</a:t>
            </a:r>
            <a:r>
              <a:rPr lang="en-US" sz="2400" dirty="0"/>
              <a:t> denote a neighborhood (</a:t>
            </a:r>
            <a:r>
              <a:rPr lang="en-US" sz="2400" dirty="0" err="1"/>
              <a:t>subimage</a:t>
            </a:r>
            <a:r>
              <a:rPr lang="en-US" sz="2400" dirty="0"/>
              <a:t>) of specified size, centered at (</a:t>
            </a:r>
            <a:r>
              <a:rPr lang="en-US" sz="2400" dirty="0" err="1"/>
              <a:t>x,y</a:t>
            </a:r>
            <a:r>
              <a:rPr lang="en-US" sz="2400" dirty="0"/>
              <a:t>). The mean value </a:t>
            </a:r>
            <a:r>
              <a:rPr lang="en-US" sz="2400" dirty="0" err="1"/>
              <a:t>m</a:t>
            </a:r>
            <a:r>
              <a:rPr lang="en-US" sz="2400" baseline="-25000" dirty="0" err="1"/>
              <a:t>sxy</a:t>
            </a:r>
            <a:r>
              <a:rPr lang="en-US" sz="2400" dirty="0"/>
              <a:t>, of the pixels in  </a:t>
            </a:r>
            <a:r>
              <a:rPr lang="en-US" sz="2400" dirty="0" err="1"/>
              <a:t>S</a:t>
            </a:r>
            <a:r>
              <a:rPr lang="en-US" sz="2400" baseline="-25000" dirty="0" err="1"/>
              <a:t>xy</a:t>
            </a:r>
            <a:r>
              <a:rPr lang="en-US" sz="2400" baseline="-25000" dirty="0"/>
              <a:t> </a:t>
            </a:r>
            <a:r>
              <a:rPr lang="en-US" sz="2400" dirty="0"/>
              <a:t>can be computed using the expression :</a:t>
            </a:r>
          </a:p>
          <a:p>
            <a:pPr>
              <a:lnSpc>
                <a:spcPct val="90000"/>
              </a:lnSpc>
            </a:pPr>
            <a:endParaRPr lang="id-ID" sz="2400" dirty="0" smtClean="0"/>
          </a:p>
          <a:p>
            <a:pPr>
              <a:lnSpc>
                <a:spcPct val="90000"/>
              </a:lnSpc>
            </a:pPr>
            <a:endParaRPr lang="id-ID" sz="2400" dirty="0" smtClean="0"/>
          </a:p>
          <a:p>
            <a:pPr>
              <a:lnSpc>
                <a:spcPct val="90000"/>
              </a:lnSpc>
            </a:pPr>
            <a:endParaRPr lang="en-US" sz="2400" dirty="0"/>
          </a:p>
          <a:p>
            <a:pPr>
              <a:lnSpc>
                <a:spcPct val="90000"/>
              </a:lnSpc>
              <a:buFont typeface="Wingdings" pitchFamily="2" charset="2"/>
              <a:buNone/>
            </a:pPr>
            <a:r>
              <a:rPr lang="en-US" sz="2400" dirty="0"/>
              <a:t>	where </a:t>
            </a:r>
            <a:r>
              <a:rPr lang="en-US" sz="2400" dirty="0" err="1"/>
              <a:t>r</a:t>
            </a:r>
            <a:r>
              <a:rPr lang="en-US" sz="2400" baseline="-25000" dirty="0" err="1"/>
              <a:t>s,t</a:t>
            </a:r>
            <a:r>
              <a:rPr lang="en-US" sz="2400" dirty="0"/>
              <a:t> is the gray level at coordinates (</a:t>
            </a:r>
            <a:r>
              <a:rPr lang="en-US" sz="2400" dirty="0" err="1"/>
              <a:t>s,t</a:t>
            </a:r>
            <a:r>
              <a:rPr lang="en-US" sz="2400" dirty="0"/>
              <a:t>) in the neighborhood, and p(</a:t>
            </a:r>
            <a:r>
              <a:rPr lang="en-US" sz="2400" dirty="0" err="1"/>
              <a:t>r</a:t>
            </a:r>
            <a:r>
              <a:rPr lang="en-US" sz="2400" baseline="-25000" dirty="0" err="1"/>
              <a:t>s,t</a:t>
            </a:r>
            <a:r>
              <a:rPr lang="en-US" sz="2400" dirty="0"/>
              <a:t>) is the neighborhood normalized histogram component corresponding to that value of gray level.</a:t>
            </a:r>
          </a:p>
        </p:txBody>
      </p:sp>
      <p:graphicFrame>
        <p:nvGraphicFramePr>
          <p:cNvPr id="4" name="Object 3"/>
          <p:cNvGraphicFramePr>
            <a:graphicFrameLocks noChangeAspect="1"/>
          </p:cNvGraphicFramePr>
          <p:nvPr/>
        </p:nvGraphicFramePr>
        <p:xfrm>
          <a:off x="3000364" y="2357430"/>
          <a:ext cx="2428892" cy="949222"/>
        </p:xfrm>
        <a:graphic>
          <a:graphicData uri="http://schemas.openxmlformats.org/presentationml/2006/ole">
            <mc:AlternateContent xmlns:mc="http://schemas.openxmlformats.org/markup-compatibility/2006">
              <mc:Choice xmlns:v="urn:schemas-microsoft-com:vml" Requires="v">
                <p:oleObj spid="_x0000_s3075" name="Equation" r:id="rId3" imgW="1104840" imgH="431640" progId="Equation.3">
                  <p:embed/>
                </p:oleObj>
              </mc:Choice>
              <mc:Fallback>
                <p:oleObj name="Equation" r:id="rId3" imgW="110484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64" y="2357430"/>
                        <a:ext cx="2428892" cy="9492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r>
              <a:rPr lang="en-US" sz="3600"/>
              <a:t>Use of Histogram Statistics for Image Enhancement</a:t>
            </a:r>
          </a:p>
        </p:txBody>
      </p:sp>
      <p:sp>
        <p:nvSpPr>
          <p:cNvPr id="53251" name="Rectangle 3"/>
          <p:cNvSpPr>
            <a:spLocks noGrp="1" noChangeArrowheads="1"/>
          </p:cNvSpPr>
          <p:nvPr>
            <p:ph type="body" idx="1"/>
          </p:nvPr>
        </p:nvSpPr>
        <p:spPr/>
        <p:txBody>
          <a:bodyPr/>
          <a:lstStyle/>
          <a:p>
            <a:r>
              <a:rPr lang="en-US" dirty="0"/>
              <a:t>The gray-level variance of the pixels in region </a:t>
            </a:r>
            <a:r>
              <a:rPr lang="en-US" dirty="0" err="1"/>
              <a:t>S</a:t>
            </a:r>
            <a:r>
              <a:rPr lang="en-US" baseline="-25000" dirty="0" err="1"/>
              <a:t>xy</a:t>
            </a:r>
            <a:r>
              <a:rPr lang="en-US" dirty="0"/>
              <a:t> is given by </a:t>
            </a:r>
            <a:r>
              <a:rPr lang="en-US" dirty="0" smtClean="0"/>
              <a:t>:</a:t>
            </a:r>
            <a:endParaRPr lang="id-ID" dirty="0" smtClean="0"/>
          </a:p>
          <a:p>
            <a:endParaRPr lang="id-ID" dirty="0" smtClean="0"/>
          </a:p>
          <a:p>
            <a:endParaRPr lang="en-US" dirty="0"/>
          </a:p>
          <a:p>
            <a:endParaRPr lang="en-US" dirty="0"/>
          </a:p>
          <a:p>
            <a:r>
              <a:rPr lang="en-US" dirty="0"/>
              <a:t>The local mean is a measure of average gray level in neighborhood </a:t>
            </a:r>
            <a:r>
              <a:rPr lang="en-US" dirty="0" err="1"/>
              <a:t>S</a:t>
            </a:r>
            <a:r>
              <a:rPr lang="en-US" baseline="-25000" dirty="0" err="1"/>
              <a:t>xy</a:t>
            </a:r>
            <a:r>
              <a:rPr lang="en-US" baseline="-25000" dirty="0"/>
              <a:t> </a:t>
            </a:r>
            <a:r>
              <a:rPr lang="en-US" dirty="0"/>
              <a:t>and the variance is a measure of contrast in that neighborhood.</a:t>
            </a:r>
            <a:endParaRPr lang="en-US" baseline="-25000" dirty="0"/>
          </a:p>
        </p:txBody>
      </p:sp>
      <p:graphicFrame>
        <p:nvGraphicFramePr>
          <p:cNvPr id="5" name="Object 4"/>
          <p:cNvGraphicFramePr>
            <a:graphicFrameLocks noChangeAspect="1"/>
          </p:cNvGraphicFramePr>
          <p:nvPr/>
        </p:nvGraphicFramePr>
        <p:xfrm>
          <a:off x="2357422" y="1785926"/>
          <a:ext cx="4143404" cy="1100592"/>
        </p:xfrm>
        <a:graphic>
          <a:graphicData uri="http://schemas.openxmlformats.org/presentationml/2006/ole">
            <mc:AlternateContent xmlns:mc="http://schemas.openxmlformats.org/markup-compatibility/2006">
              <mc:Choice xmlns:v="urn:schemas-microsoft-com:vml" Requires="v">
                <p:oleObj spid="_x0000_s4100" name="Equation" r:id="rId3" imgW="1625400" imgH="431640" progId="Equation.3">
                  <p:embed/>
                </p:oleObj>
              </mc:Choice>
              <mc:Fallback>
                <p:oleObj name="Equation" r:id="rId3" imgW="1625400" imgH="4316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22" y="1785926"/>
                        <a:ext cx="4143404" cy="1100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of Histogram Statistics for Image Enhancement</a:t>
            </a:r>
            <a:endParaRPr lang="en-US" dirty="0"/>
          </a:p>
        </p:txBody>
      </p:sp>
      <p:sp>
        <p:nvSpPr>
          <p:cNvPr id="4" name="Content Placeholder 3"/>
          <p:cNvSpPr>
            <a:spLocks noGrp="1"/>
          </p:cNvSpPr>
          <p:nvPr>
            <p:ph sz="half" idx="2"/>
          </p:nvPr>
        </p:nvSpPr>
        <p:spPr/>
        <p:txBody>
          <a:bodyPr/>
          <a:lstStyle/>
          <a:p>
            <a:r>
              <a:rPr lang="en-US" sz="2400" dirty="0" smtClean="0"/>
              <a:t>The problem is to enhance dark areas while leaving the light area as unchanged as possible since it does not require enhancement.</a:t>
            </a:r>
          </a:p>
          <a:p>
            <a:endParaRPr lang="en-US" dirty="0"/>
          </a:p>
        </p:txBody>
      </p:sp>
      <p:pic>
        <p:nvPicPr>
          <p:cNvPr id="5" name="Picture 5"/>
          <p:cNvPicPr>
            <a:picLocks noGrp="1" noChangeAspect="1" noChangeArrowheads="1"/>
          </p:cNvPicPr>
          <p:nvPr>
            <p:ph sz="half" idx="1"/>
          </p:nvPr>
        </p:nvPicPr>
        <p:blipFill>
          <a:blip r:embed="rId2"/>
          <a:srcRect/>
          <a:stretch>
            <a:fillRect/>
          </a:stretch>
        </p:blipFill>
        <p:spPr>
          <a:xfrm>
            <a:off x="514350" y="1491841"/>
            <a:ext cx="3932238" cy="2466205"/>
          </a:xfrm>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of Histogram Statistics for Image Enhancement</a:t>
            </a:r>
            <a:endParaRPr lang="en-US" dirty="0"/>
          </a:p>
        </p:txBody>
      </p:sp>
      <p:sp>
        <p:nvSpPr>
          <p:cNvPr id="3" name="Content Placeholder 2"/>
          <p:cNvSpPr>
            <a:spLocks noGrp="1"/>
          </p:cNvSpPr>
          <p:nvPr>
            <p:ph idx="1"/>
          </p:nvPr>
        </p:nvSpPr>
        <p:spPr/>
        <p:txBody>
          <a:bodyPr>
            <a:normAutofit fontScale="92500"/>
          </a:bodyPr>
          <a:lstStyle/>
          <a:p>
            <a:pPr>
              <a:lnSpc>
                <a:spcPct val="90000"/>
              </a:lnSpc>
            </a:pPr>
            <a:r>
              <a:rPr lang="en-US" dirty="0" smtClean="0"/>
              <a:t>Let f(</a:t>
            </a:r>
            <a:r>
              <a:rPr lang="en-US" dirty="0" err="1" smtClean="0"/>
              <a:t>x,y</a:t>
            </a:r>
            <a:r>
              <a:rPr lang="en-US" dirty="0" smtClean="0"/>
              <a:t>) represent the value of an image pixel at any image coordinates (</a:t>
            </a:r>
            <a:r>
              <a:rPr lang="en-US" dirty="0" err="1" smtClean="0"/>
              <a:t>x,y</a:t>
            </a:r>
            <a:r>
              <a:rPr lang="en-US" dirty="0" smtClean="0"/>
              <a:t>), and let g(</a:t>
            </a:r>
            <a:r>
              <a:rPr lang="en-US" dirty="0" err="1" smtClean="0"/>
              <a:t>x,y</a:t>
            </a:r>
            <a:r>
              <a:rPr lang="en-US" dirty="0" smtClean="0"/>
              <a:t>) represent the corresponding enhanced pixel at those coordinates. Then:</a:t>
            </a:r>
          </a:p>
          <a:p>
            <a:pPr>
              <a:lnSpc>
                <a:spcPct val="90000"/>
              </a:lnSpc>
              <a:buFont typeface="Wingdings" pitchFamily="2" charset="2"/>
              <a:buNone/>
            </a:pPr>
            <a:r>
              <a:rPr lang="en-US" dirty="0" smtClean="0"/>
              <a:t>		g(</a:t>
            </a:r>
            <a:r>
              <a:rPr lang="en-US" dirty="0" err="1" smtClean="0"/>
              <a:t>x,y</a:t>
            </a:r>
            <a:r>
              <a:rPr lang="en-US" dirty="0" smtClean="0"/>
              <a:t>)=E. f(</a:t>
            </a:r>
            <a:r>
              <a:rPr lang="en-US" dirty="0" err="1" smtClean="0"/>
              <a:t>x,y</a:t>
            </a:r>
            <a:r>
              <a:rPr lang="en-US" dirty="0" smtClean="0"/>
              <a:t>) if </a:t>
            </a:r>
            <a:r>
              <a:rPr lang="en-US" dirty="0" err="1" smtClean="0"/>
              <a:t>m</a:t>
            </a:r>
            <a:r>
              <a:rPr lang="en-US" baseline="-25000" dirty="0" err="1" smtClean="0"/>
              <a:t>sxy</a:t>
            </a:r>
            <a:r>
              <a:rPr lang="en-US" dirty="0" smtClean="0">
                <a:cs typeface="Times New Roman" charset="0"/>
                <a:sym typeface="Symbol" pitchFamily="18" charset="2"/>
              </a:rPr>
              <a:t></a:t>
            </a:r>
            <a:r>
              <a:rPr lang="en-US" dirty="0" smtClean="0"/>
              <a:t> k</a:t>
            </a:r>
            <a:r>
              <a:rPr lang="en-US" baseline="-25000" dirty="0" smtClean="0"/>
              <a:t>0</a:t>
            </a:r>
            <a:r>
              <a:rPr lang="en-US" dirty="0" smtClean="0"/>
              <a:t>M</a:t>
            </a:r>
            <a:r>
              <a:rPr lang="en-US" baseline="-25000" dirty="0" smtClean="0"/>
              <a:t>G</a:t>
            </a:r>
          </a:p>
          <a:p>
            <a:pPr>
              <a:lnSpc>
                <a:spcPct val="90000"/>
              </a:lnSpc>
              <a:buFont typeface="Wingdings" pitchFamily="2" charset="2"/>
              <a:buNone/>
            </a:pPr>
            <a:r>
              <a:rPr lang="en-US" dirty="0" smtClean="0"/>
              <a:t>				AND k</a:t>
            </a:r>
            <a:r>
              <a:rPr lang="en-US" baseline="-25000" dirty="0" smtClean="0"/>
              <a:t>1</a:t>
            </a:r>
            <a:r>
              <a:rPr lang="en-US" dirty="0" smtClean="0"/>
              <a:t>D</a:t>
            </a:r>
            <a:r>
              <a:rPr lang="en-US" baseline="-25000" dirty="0" smtClean="0"/>
              <a:t>G</a:t>
            </a:r>
            <a:r>
              <a:rPr lang="en-US" dirty="0" smtClean="0"/>
              <a:t> </a:t>
            </a:r>
            <a:r>
              <a:rPr lang="en-US" dirty="0" smtClean="0">
                <a:cs typeface="Times New Roman" charset="0"/>
                <a:sym typeface="Symbol" pitchFamily="18" charset="2"/>
              </a:rPr>
              <a:t> </a:t>
            </a:r>
            <a:r>
              <a:rPr lang="en-US" baseline="-25000" dirty="0" err="1" smtClean="0">
                <a:cs typeface="Times New Roman" charset="0"/>
                <a:sym typeface="Symbol" pitchFamily="18" charset="2"/>
              </a:rPr>
              <a:t>sxy</a:t>
            </a:r>
            <a:r>
              <a:rPr lang="en-US" baseline="-25000" dirty="0" smtClean="0">
                <a:cs typeface="Times New Roman" charset="0"/>
                <a:sym typeface="Symbol" pitchFamily="18" charset="2"/>
              </a:rPr>
              <a:t> </a:t>
            </a:r>
            <a:r>
              <a:rPr lang="en-US" dirty="0" smtClean="0">
                <a:cs typeface="Times New Roman" charset="0"/>
                <a:sym typeface="Symbol" pitchFamily="18" charset="2"/>
              </a:rPr>
              <a:t> </a:t>
            </a:r>
            <a:r>
              <a:rPr lang="en-US" dirty="0" smtClean="0"/>
              <a:t>k</a:t>
            </a:r>
            <a:r>
              <a:rPr lang="en-US" baseline="-25000" dirty="0" smtClean="0"/>
              <a:t>2</a:t>
            </a:r>
            <a:r>
              <a:rPr lang="en-US" dirty="0" smtClean="0"/>
              <a:t>D</a:t>
            </a:r>
            <a:r>
              <a:rPr lang="en-US" baseline="-25000" dirty="0" smtClean="0"/>
              <a:t>G</a:t>
            </a:r>
            <a:endParaRPr lang="en-US" dirty="0" smtClean="0"/>
          </a:p>
          <a:p>
            <a:pPr>
              <a:lnSpc>
                <a:spcPct val="90000"/>
              </a:lnSpc>
              <a:buFont typeface="Wingdings" pitchFamily="2" charset="2"/>
              <a:buNone/>
            </a:pPr>
            <a:r>
              <a:rPr lang="en-US" dirty="0" smtClean="0"/>
              <a:t>		g(</a:t>
            </a:r>
            <a:r>
              <a:rPr lang="en-US" dirty="0" err="1" smtClean="0"/>
              <a:t>x,y</a:t>
            </a:r>
            <a:r>
              <a:rPr lang="en-US" dirty="0" smtClean="0"/>
              <a:t>)=f(</a:t>
            </a:r>
            <a:r>
              <a:rPr lang="en-US" dirty="0" err="1" smtClean="0"/>
              <a:t>x,y</a:t>
            </a:r>
            <a:r>
              <a:rPr lang="en-US" dirty="0" smtClean="0"/>
              <a:t>) otherwise</a:t>
            </a:r>
          </a:p>
          <a:p>
            <a:pPr>
              <a:lnSpc>
                <a:spcPct val="90000"/>
              </a:lnSpc>
              <a:buFont typeface="Wingdings" pitchFamily="2" charset="2"/>
              <a:buNone/>
            </a:pPr>
            <a:r>
              <a:rPr lang="en-US" dirty="0" smtClean="0"/>
              <a:t>	where, E, k</a:t>
            </a:r>
            <a:r>
              <a:rPr lang="en-US" baseline="-25000" dirty="0" smtClean="0"/>
              <a:t>0</a:t>
            </a:r>
            <a:r>
              <a:rPr lang="en-US" dirty="0" smtClean="0"/>
              <a:t>, k</a:t>
            </a:r>
            <a:r>
              <a:rPr lang="en-US" baseline="-25000" dirty="0" smtClean="0"/>
              <a:t>1</a:t>
            </a:r>
            <a:r>
              <a:rPr lang="en-US" dirty="0" smtClean="0"/>
              <a:t>, k</a:t>
            </a:r>
            <a:r>
              <a:rPr lang="en-US" baseline="-25000" dirty="0" smtClean="0"/>
              <a:t>2</a:t>
            </a:r>
            <a:r>
              <a:rPr lang="en-US" dirty="0" smtClean="0"/>
              <a:t> are specified parameters. M</a:t>
            </a:r>
            <a:r>
              <a:rPr lang="en-US" baseline="-25000" dirty="0" smtClean="0"/>
              <a:t>G </a:t>
            </a:r>
            <a:r>
              <a:rPr lang="en-US" dirty="0" smtClean="0"/>
              <a:t>is the global mean of the input image; and D</a:t>
            </a:r>
            <a:r>
              <a:rPr lang="en-US" baseline="-25000" dirty="0" smtClean="0"/>
              <a:t>G</a:t>
            </a:r>
            <a:r>
              <a:rPr lang="en-US" dirty="0" smtClean="0"/>
              <a:t> is its global standard deviation.</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r>
              <a:rPr lang="en-US" sz="3600"/>
              <a:t>Use of Histogram Statistics for Image Enhancement</a:t>
            </a:r>
          </a:p>
        </p:txBody>
      </p:sp>
      <p:sp>
        <p:nvSpPr>
          <p:cNvPr id="56324" name="Rectangle 4"/>
          <p:cNvSpPr>
            <a:spLocks noGrp="1" noChangeArrowheads="1"/>
          </p:cNvSpPr>
          <p:nvPr>
            <p:ph type="body" sz="half" idx="2"/>
          </p:nvPr>
        </p:nvSpPr>
        <p:spPr>
          <a:xfrm>
            <a:off x="1371600" y="5029200"/>
            <a:ext cx="7620000" cy="1066800"/>
          </a:xfrm>
        </p:spPr>
        <p:txBody>
          <a:bodyPr>
            <a:normAutofit fontScale="85000" lnSpcReduction="20000"/>
          </a:bodyPr>
          <a:lstStyle/>
          <a:p>
            <a:r>
              <a:rPr lang="en-US" sz="2800"/>
              <a:t>Enhanced image with E=4.0, k</a:t>
            </a:r>
            <a:r>
              <a:rPr lang="en-US" sz="2800" baseline="-25000"/>
              <a:t>0</a:t>
            </a:r>
            <a:r>
              <a:rPr lang="en-US" sz="2800"/>
              <a:t>=0.4, k</a:t>
            </a:r>
            <a:r>
              <a:rPr lang="en-US" sz="2800" baseline="-25000"/>
              <a:t>1</a:t>
            </a:r>
            <a:r>
              <a:rPr lang="en-US" sz="2800"/>
              <a:t>=0.02, k</a:t>
            </a:r>
            <a:r>
              <a:rPr lang="en-US" sz="2800" baseline="-25000"/>
              <a:t>0</a:t>
            </a:r>
            <a:r>
              <a:rPr lang="en-US" sz="2800"/>
              <a:t> k</a:t>
            </a:r>
            <a:r>
              <a:rPr lang="en-US" sz="2800" baseline="-25000"/>
              <a:t>2</a:t>
            </a:r>
            <a:r>
              <a:rPr lang="en-US" sz="2800"/>
              <a:t>=0.4 and a small (3x3) local region.</a:t>
            </a:r>
          </a:p>
        </p:txBody>
      </p:sp>
      <p:pic>
        <p:nvPicPr>
          <p:cNvPr id="56325" name="Picture 5"/>
          <p:cNvPicPr>
            <a:picLocks noGrp="1" noChangeAspect="1" noChangeArrowheads="1"/>
          </p:cNvPicPr>
          <p:nvPr>
            <p:ph sz="half" idx="1"/>
          </p:nvPr>
        </p:nvPicPr>
        <p:blipFill>
          <a:blip r:embed="rId2"/>
          <a:srcRect/>
          <a:stretch>
            <a:fillRect/>
          </a:stretch>
        </p:blipFill>
        <p:spPr>
          <a:xfrm>
            <a:off x="2514600" y="1752600"/>
            <a:ext cx="5105400" cy="3200400"/>
          </a:xfrm>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Arithmetic and Logic Operations</a:t>
            </a:r>
            <a:endParaRPr lang="id-ID" dirty="0"/>
          </a:p>
        </p:txBody>
      </p:sp>
      <p:sp>
        <p:nvSpPr>
          <p:cNvPr id="3" name="Subtitle 2"/>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US" dirty="0"/>
          </a:p>
        </p:txBody>
      </p:sp>
      <p:sp>
        <p:nvSpPr>
          <p:cNvPr id="3" name="Content Placeholder 2"/>
          <p:cNvSpPr>
            <a:spLocks noGrp="1"/>
          </p:cNvSpPr>
          <p:nvPr>
            <p:ph idx="1"/>
          </p:nvPr>
        </p:nvSpPr>
        <p:spPr/>
        <p:txBody>
          <a:bodyPr>
            <a:normAutofit fontScale="92500"/>
          </a:bodyPr>
          <a:lstStyle/>
          <a:p>
            <a:r>
              <a:rPr lang="en-GB" dirty="0" smtClean="0"/>
              <a:t>Image processing in the spatial domain</a:t>
            </a:r>
          </a:p>
          <a:p>
            <a:pPr lvl="1"/>
            <a:r>
              <a:rPr lang="en-GB" b="1" dirty="0" smtClean="0"/>
              <a:t>Basic gray level transformations</a:t>
            </a:r>
          </a:p>
          <a:p>
            <a:pPr lvl="1"/>
            <a:r>
              <a:rPr lang="en-GB" b="1" dirty="0" smtClean="0"/>
              <a:t>Histogram processing</a:t>
            </a:r>
          </a:p>
          <a:p>
            <a:pPr lvl="1"/>
            <a:r>
              <a:rPr lang="en-GB" b="1" dirty="0" smtClean="0"/>
              <a:t>Arithmetic/Logic operations</a:t>
            </a:r>
          </a:p>
          <a:p>
            <a:pPr lvl="1"/>
            <a:r>
              <a:rPr lang="en-GB" b="1" dirty="0" smtClean="0"/>
              <a:t>Linear Filtering</a:t>
            </a:r>
          </a:p>
          <a:p>
            <a:r>
              <a:rPr lang="en-GB" dirty="0" smtClean="0"/>
              <a:t>Image processing in the frequency domain</a:t>
            </a:r>
          </a:p>
          <a:p>
            <a:pPr lvl="1"/>
            <a:r>
              <a:rPr lang="en-US" b="1" dirty="0" smtClean="0"/>
              <a:t>Fourier transforms</a:t>
            </a:r>
          </a:p>
          <a:p>
            <a:r>
              <a:rPr lang="en-US" dirty="0" smtClean="0"/>
              <a:t>Color image processing</a:t>
            </a:r>
          </a:p>
          <a:p>
            <a:r>
              <a:rPr lang="en-US" b="1" dirty="0" smtClean="0"/>
              <a:t>Wavelets and </a:t>
            </a:r>
            <a:r>
              <a:rPr lang="en-US" b="1" dirty="0" err="1" smtClean="0"/>
              <a:t>Multiresolution</a:t>
            </a:r>
            <a:r>
              <a:rPr lang="en-US" b="1" dirty="0" smtClean="0"/>
              <a:t> processing</a:t>
            </a:r>
          </a:p>
          <a:p>
            <a:r>
              <a:rPr lang="en-US" dirty="0" smtClean="0"/>
              <a:t>Morphological image processing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r>
              <a:rPr lang="en-US"/>
              <a:t>Enhancement Using Arithmetic/Logic Operations</a:t>
            </a:r>
          </a:p>
        </p:txBody>
      </p:sp>
      <p:sp>
        <p:nvSpPr>
          <p:cNvPr id="57347" name="Rectangle 3"/>
          <p:cNvSpPr>
            <a:spLocks noGrp="1" noChangeArrowheads="1"/>
          </p:cNvSpPr>
          <p:nvPr>
            <p:ph type="body" idx="1"/>
          </p:nvPr>
        </p:nvSpPr>
        <p:spPr/>
        <p:txBody>
          <a:bodyPr>
            <a:normAutofit fontScale="92500"/>
          </a:bodyPr>
          <a:lstStyle/>
          <a:p>
            <a:r>
              <a:rPr lang="en-US" sz="2800" dirty="0"/>
              <a:t>Arithmetic/logic operations involving images are performed on a pixel-by-pixel basis between two or more images (this excludes the logic operation NOT, which is performed on a single image).</a:t>
            </a:r>
          </a:p>
          <a:p>
            <a:r>
              <a:rPr lang="en-US" sz="2800" dirty="0"/>
              <a:t>The NOT logic operator performs the same function as the negative transformation.</a:t>
            </a:r>
          </a:p>
          <a:p>
            <a:r>
              <a:rPr lang="en-US" sz="2800" dirty="0"/>
              <a:t>The AND </a:t>
            </a:r>
            <a:r>
              <a:rPr lang="en-US" sz="2800" dirty="0" err="1"/>
              <a:t>and</a:t>
            </a:r>
            <a:r>
              <a:rPr lang="en-US" sz="2800" dirty="0"/>
              <a:t> OR operations are used for masking; that is, for selecting </a:t>
            </a:r>
            <a:r>
              <a:rPr lang="en-US" sz="2800" dirty="0" err="1"/>
              <a:t>subimages</a:t>
            </a:r>
            <a:r>
              <a:rPr lang="en-US" sz="2800" dirty="0"/>
              <a:t> in an image.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Increased Contrast</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1803135" y="530225"/>
            <a:ext cx="5583767"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r>
              <a:rPr lang="en-US"/>
              <a:t>Enhancement Using Arithmetic/Logic Operations</a:t>
            </a:r>
          </a:p>
        </p:txBody>
      </p:sp>
      <p:pic>
        <p:nvPicPr>
          <p:cNvPr id="58372" name="Picture 4"/>
          <p:cNvPicPr>
            <a:picLocks noGrp="1" noChangeAspect="1" noChangeArrowheads="1"/>
          </p:cNvPicPr>
          <p:nvPr>
            <p:ph idx="1"/>
          </p:nvPr>
        </p:nvPicPr>
        <p:blipFill>
          <a:blip r:embed="rId2"/>
          <a:srcRect/>
          <a:stretch>
            <a:fillRect/>
          </a:stretch>
        </p:blipFill>
        <p:spPr>
          <a:xfrm>
            <a:off x="1142976" y="571480"/>
            <a:ext cx="6311900" cy="4114800"/>
          </a:xfrm>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Image Subtraction</a:t>
            </a:r>
          </a:p>
        </p:txBody>
      </p:sp>
      <p:sp>
        <p:nvSpPr>
          <p:cNvPr id="59395" name="Rectangle 3"/>
          <p:cNvSpPr>
            <a:spLocks noGrp="1" noChangeArrowheads="1"/>
          </p:cNvSpPr>
          <p:nvPr>
            <p:ph type="body" idx="1"/>
          </p:nvPr>
        </p:nvSpPr>
        <p:spPr/>
        <p:txBody>
          <a:bodyPr/>
          <a:lstStyle/>
          <a:p>
            <a:r>
              <a:rPr lang="en-US"/>
              <a:t>The difference between two images f(x,y) and h(x,y), expressed as :</a:t>
            </a:r>
          </a:p>
          <a:p>
            <a:pPr>
              <a:buFont typeface="Wingdings" pitchFamily="2" charset="2"/>
              <a:buNone/>
            </a:pPr>
            <a:r>
              <a:rPr lang="en-US"/>
              <a:t>		g(x,y) = f(x,y) – h(x,y)</a:t>
            </a:r>
          </a:p>
          <a:p>
            <a:pPr>
              <a:buFont typeface="Wingdings" pitchFamily="2" charset="2"/>
              <a:buNone/>
            </a:pPr>
            <a:r>
              <a:rPr lang="en-US"/>
              <a:t>	is obtained by computing the difference between all pairs of corresponding pixels from f and h.</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Image Subtraction</a:t>
            </a:r>
          </a:p>
        </p:txBody>
      </p:sp>
      <p:pic>
        <p:nvPicPr>
          <p:cNvPr id="60420" name="Picture 4"/>
          <p:cNvPicPr>
            <a:picLocks noGrp="1" noChangeAspect="1" noChangeArrowheads="1"/>
          </p:cNvPicPr>
          <p:nvPr>
            <p:ph idx="1"/>
          </p:nvPr>
        </p:nvPicPr>
        <p:blipFill>
          <a:blip r:embed="rId2"/>
          <a:srcRect/>
          <a:stretch>
            <a:fillRect/>
          </a:stretch>
        </p:blipFill>
        <p:spPr>
          <a:xfrm>
            <a:off x="2143108" y="857232"/>
            <a:ext cx="5175250" cy="4114800"/>
          </a:xfrm>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371600" y="304800"/>
            <a:ext cx="7543800" cy="914400"/>
          </a:xfrm>
        </p:spPr>
        <p:txBody>
          <a:bodyPr/>
          <a:lstStyle/>
          <a:p>
            <a:r>
              <a:rPr lang="en-US"/>
              <a:t>Image Subtraction</a:t>
            </a:r>
          </a:p>
        </p:txBody>
      </p:sp>
      <p:sp>
        <p:nvSpPr>
          <p:cNvPr id="61443" name="Rectangle 3"/>
          <p:cNvSpPr>
            <a:spLocks noGrp="1" noChangeArrowheads="1"/>
          </p:cNvSpPr>
          <p:nvPr>
            <p:ph type="body" idx="1"/>
          </p:nvPr>
        </p:nvSpPr>
        <p:spPr>
          <a:xfrm>
            <a:off x="1371600" y="1524000"/>
            <a:ext cx="7620000" cy="4572000"/>
          </a:xfrm>
        </p:spPr>
        <p:txBody>
          <a:bodyPr>
            <a:normAutofit fontScale="92500" lnSpcReduction="20000"/>
          </a:bodyPr>
          <a:lstStyle/>
          <a:p>
            <a:pPr marL="533400" indent="-533400">
              <a:lnSpc>
                <a:spcPct val="90000"/>
              </a:lnSpc>
            </a:pPr>
            <a:r>
              <a:rPr lang="en-US" sz="2800" dirty="0"/>
              <a:t>In practice, most images are displayed using 8 bits [0…255]. We need to scale the difference image whose values are below 0. There are 2 </a:t>
            </a:r>
            <a:r>
              <a:rPr lang="en-US" sz="2800" dirty="0" err="1"/>
              <a:t>approches</a:t>
            </a:r>
            <a:r>
              <a:rPr lang="en-US" sz="2800" dirty="0"/>
              <a:t> :</a:t>
            </a:r>
          </a:p>
          <a:p>
            <a:pPr marL="533400" indent="-533400">
              <a:lnSpc>
                <a:spcPct val="90000"/>
              </a:lnSpc>
              <a:buFont typeface="Wingdings" pitchFamily="2" charset="2"/>
              <a:buAutoNum type="arabicPeriod"/>
            </a:pPr>
            <a:r>
              <a:rPr lang="en-US" sz="2800" dirty="0"/>
              <a:t>Add 255 to every pixel and then divide by 2.</a:t>
            </a:r>
          </a:p>
          <a:p>
            <a:pPr marL="533400" indent="-533400">
              <a:lnSpc>
                <a:spcPct val="90000"/>
              </a:lnSpc>
              <a:buFont typeface="Wingdings" pitchFamily="2" charset="2"/>
              <a:buAutoNum type="arabicPeriod"/>
            </a:pPr>
            <a:r>
              <a:rPr lang="en-US" sz="2800" dirty="0"/>
              <a:t>Add the negative of the </a:t>
            </a:r>
            <a:r>
              <a:rPr lang="en-US" sz="2800" dirty="0" err="1"/>
              <a:t>mininum</a:t>
            </a:r>
            <a:r>
              <a:rPr lang="en-US" sz="2800" dirty="0"/>
              <a:t> difference to all pixels in the difference image. Then, all the pixels in the image are scaled to the interval [0,255] by multiplying each pixel by the quantity 255/Max, where Max is the maximum pixel value in the modified difference image.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Image Averaging</a:t>
            </a:r>
          </a:p>
        </p:txBody>
      </p:sp>
      <p:sp>
        <p:nvSpPr>
          <p:cNvPr id="66563" name="Rectangle 3"/>
          <p:cNvSpPr>
            <a:spLocks noGrp="1" noChangeArrowheads="1"/>
          </p:cNvSpPr>
          <p:nvPr>
            <p:ph type="body" idx="1"/>
          </p:nvPr>
        </p:nvSpPr>
        <p:spPr/>
        <p:txBody>
          <a:bodyPr/>
          <a:lstStyle/>
          <a:p>
            <a:pPr>
              <a:lnSpc>
                <a:spcPct val="90000"/>
              </a:lnSpc>
            </a:pPr>
            <a:r>
              <a:rPr lang="en-US" sz="2800"/>
              <a:t>Consider a noisy image g(x,y) formed by the addition of noise </a:t>
            </a:r>
            <a:r>
              <a:rPr lang="en-US" sz="2800">
                <a:cs typeface="Times New Roman" charset="0"/>
                <a:sym typeface="Symbol" pitchFamily="18" charset="2"/>
              </a:rPr>
              <a:t></a:t>
            </a:r>
            <a:r>
              <a:rPr lang="en-US" sz="2800"/>
              <a:t>(x,y) to an original image f(x,y), that is, </a:t>
            </a:r>
          </a:p>
          <a:p>
            <a:pPr>
              <a:lnSpc>
                <a:spcPct val="90000"/>
              </a:lnSpc>
              <a:buFont typeface="Wingdings" pitchFamily="2" charset="2"/>
              <a:buNone/>
            </a:pPr>
            <a:r>
              <a:rPr lang="en-US" sz="2800"/>
              <a:t>		g(x,y)=f(x,y)+ </a:t>
            </a:r>
            <a:r>
              <a:rPr lang="en-US" sz="2800">
                <a:cs typeface="Times New Roman" charset="0"/>
                <a:sym typeface="Symbol" pitchFamily="18" charset="2"/>
              </a:rPr>
              <a:t></a:t>
            </a:r>
            <a:r>
              <a:rPr lang="en-US" sz="2800"/>
              <a:t>(x,y)</a:t>
            </a:r>
          </a:p>
          <a:p>
            <a:pPr>
              <a:lnSpc>
                <a:spcPct val="90000"/>
              </a:lnSpc>
              <a:buFont typeface="Wingdings" pitchFamily="2" charset="2"/>
              <a:buNone/>
            </a:pPr>
            <a:r>
              <a:rPr lang="en-US" sz="2800"/>
              <a:t>	where the assumption is that at every pair of coordinates (x,y) the noise is uncorrelated  and has zero average value.</a:t>
            </a:r>
          </a:p>
          <a:p>
            <a:pPr>
              <a:lnSpc>
                <a:spcPct val="90000"/>
              </a:lnSpc>
            </a:pPr>
            <a:r>
              <a:rPr lang="en-US" sz="2800"/>
              <a:t>The objective of image averaging is to reduce the noise content by adding a set of noisy images, {g</a:t>
            </a:r>
            <a:r>
              <a:rPr lang="en-US" sz="2800" baseline="-25000"/>
              <a:t>i</a:t>
            </a:r>
            <a:r>
              <a:rPr lang="en-US" sz="2800"/>
              <a:t>(x,y)}.</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371600" y="228600"/>
            <a:ext cx="7543800" cy="838200"/>
          </a:xfrm>
        </p:spPr>
        <p:txBody>
          <a:bodyPr/>
          <a:lstStyle/>
          <a:p>
            <a:r>
              <a:rPr lang="en-US"/>
              <a:t>Image Averaging</a:t>
            </a:r>
          </a:p>
        </p:txBody>
      </p:sp>
      <p:sp>
        <p:nvSpPr>
          <p:cNvPr id="67587" name="Rectangle 3"/>
          <p:cNvSpPr>
            <a:spLocks noGrp="1" noChangeArrowheads="1"/>
          </p:cNvSpPr>
          <p:nvPr>
            <p:ph type="body" idx="1"/>
          </p:nvPr>
        </p:nvSpPr>
        <p:spPr>
          <a:xfrm>
            <a:off x="1371600" y="1143000"/>
            <a:ext cx="7620000" cy="5214958"/>
          </a:xfrm>
        </p:spPr>
        <p:txBody>
          <a:bodyPr>
            <a:normAutofit/>
          </a:bodyPr>
          <a:lstStyle/>
          <a:p>
            <a:pPr>
              <a:lnSpc>
                <a:spcPct val="90000"/>
              </a:lnSpc>
            </a:pPr>
            <a:r>
              <a:rPr lang="en-US" sz="2400" dirty="0"/>
              <a:t>If the noise satisfies the constraints just stated, it can be shown that if an image </a:t>
            </a:r>
            <a:r>
              <a:rPr lang="en-US" sz="2400" dirty="0" err="1"/>
              <a:t>gg</a:t>
            </a:r>
            <a:r>
              <a:rPr lang="en-US" sz="2400" dirty="0"/>
              <a:t>(</a:t>
            </a:r>
            <a:r>
              <a:rPr lang="en-US" sz="2400" dirty="0" err="1"/>
              <a:t>x,y</a:t>
            </a:r>
            <a:r>
              <a:rPr lang="en-US" sz="2400" dirty="0"/>
              <a:t>) is formed by averaging K different noisy images,</a:t>
            </a:r>
          </a:p>
          <a:p>
            <a:pPr>
              <a:lnSpc>
                <a:spcPct val="90000"/>
              </a:lnSpc>
              <a:buFont typeface="Wingdings" pitchFamily="2" charset="2"/>
              <a:buNone/>
            </a:pPr>
            <a:r>
              <a:rPr lang="en-US" sz="2400" dirty="0"/>
              <a:t>		</a:t>
            </a:r>
            <a:r>
              <a:rPr lang="en-US" sz="2400" dirty="0" err="1"/>
              <a:t>gg</a:t>
            </a:r>
            <a:r>
              <a:rPr lang="en-US" sz="2400" dirty="0"/>
              <a:t>(</a:t>
            </a:r>
            <a:r>
              <a:rPr lang="en-US" sz="2400" dirty="0" err="1"/>
              <a:t>x,y</a:t>
            </a:r>
            <a:r>
              <a:rPr lang="en-US" sz="2400" dirty="0"/>
              <a:t>)=1/K </a:t>
            </a:r>
            <a:r>
              <a:rPr lang="en-US" sz="2400" dirty="0">
                <a:cs typeface="Times New Roman" charset="0"/>
                <a:sym typeface="Symbol" pitchFamily="18" charset="2"/>
              </a:rPr>
              <a:t> </a:t>
            </a:r>
            <a:r>
              <a:rPr lang="en-US" sz="2400" dirty="0" err="1"/>
              <a:t>g</a:t>
            </a:r>
            <a:r>
              <a:rPr lang="en-US" sz="2400" baseline="-25000" dirty="0" err="1"/>
              <a:t>i</a:t>
            </a:r>
            <a:r>
              <a:rPr lang="en-US" sz="2400" dirty="0"/>
              <a:t>(</a:t>
            </a:r>
            <a:r>
              <a:rPr lang="en-US" sz="2400" dirty="0" err="1"/>
              <a:t>x,y</a:t>
            </a:r>
            <a:r>
              <a:rPr lang="en-US" sz="2400" dirty="0"/>
              <a:t>)</a:t>
            </a:r>
          </a:p>
          <a:p>
            <a:pPr>
              <a:lnSpc>
                <a:spcPct val="90000"/>
              </a:lnSpc>
              <a:buFont typeface="Wingdings" pitchFamily="2" charset="2"/>
              <a:buNone/>
            </a:pPr>
            <a:r>
              <a:rPr lang="en-US" sz="2400" dirty="0"/>
              <a:t>	then it follows that :</a:t>
            </a:r>
          </a:p>
          <a:p>
            <a:pPr>
              <a:lnSpc>
                <a:spcPct val="90000"/>
              </a:lnSpc>
              <a:buFont typeface="Wingdings" pitchFamily="2" charset="2"/>
              <a:buNone/>
            </a:pPr>
            <a:r>
              <a:rPr lang="en-US" sz="2400" dirty="0"/>
              <a:t>		E{</a:t>
            </a:r>
            <a:r>
              <a:rPr lang="en-US" sz="2400" dirty="0" err="1"/>
              <a:t>gg</a:t>
            </a:r>
            <a:r>
              <a:rPr lang="en-US" sz="2400" dirty="0"/>
              <a:t>(</a:t>
            </a:r>
            <a:r>
              <a:rPr lang="en-US" sz="2400" dirty="0" err="1"/>
              <a:t>x,y</a:t>
            </a:r>
            <a:r>
              <a:rPr lang="en-US" sz="2400" dirty="0"/>
              <a:t>)} = f(</a:t>
            </a:r>
            <a:r>
              <a:rPr lang="en-US" sz="2400" dirty="0" err="1"/>
              <a:t>x,y</a:t>
            </a:r>
            <a:r>
              <a:rPr lang="en-US" sz="2400" dirty="0"/>
              <a:t>)</a:t>
            </a:r>
          </a:p>
          <a:p>
            <a:pPr>
              <a:lnSpc>
                <a:spcPct val="90000"/>
              </a:lnSpc>
              <a:buFont typeface="Wingdings" pitchFamily="2" charset="2"/>
              <a:buNone/>
            </a:pPr>
            <a:r>
              <a:rPr lang="en-US" sz="2400" dirty="0"/>
              <a:t>	and </a:t>
            </a:r>
            <a:r>
              <a:rPr lang="en-US" sz="2400" dirty="0">
                <a:cs typeface="Times New Roman" charset="0"/>
                <a:sym typeface="Symbol" pitchFamily="18" charset="2"/>
              </a:rPr>
              <a:t></a:t>
            </a:r>
            <a:r>
              <a:rPr lang="en-US" sz="2400" baseline="30000" dirty="0">
                <a:cs typeface="Times New Roman" charset="0"/>
                <a:sym typeface="Symbol" pitchFamily="18" charset="2"/>
              </a:rPr>
              <a:t>2</a:t>
            </a:r>
            <a:r>
              <a:rPr lang="en-US" sz="2400" baseline="-25000" dirty="0">
                <a:cs typeface="Times New Roman" charset="0"/>
                <a:sym typeface="Symbol" pitchFamily="18" charset="2"/>
              </a:rPr>
              <a:t>gg(</a:t>
            </a:r>
            <a:r>
              <a:rPr lang="en-US" sz="2400" baseline="-25000" dirty="0" err="1">
                <a:cs typeface="Times New Roman" charset="0"/>
                <a:sym typeface="Symbol" pitchFamily="18" charset="2"/>
              </a:rPr>
              <a:t>x,y</a:t>
            </a:r>
            <a:r>
              <a:rPr lang="en-US" sz="2400" baseline="-25000" dirty="0">
                <a:cs typeface="Times New Roman" charset="0"/>
                <a:sym typeface="Symbol" pitchFamily="18" charset="2"/>
              </a:rPr>
              <a:t>)</a:t>
            </a:r>
            <a:r>
              <a:rPr lang="en-US" sz="2400" dirty="0">
                <a:cs typeface="Times New Roman" charset="0"/>
                <a:sym typeface="Symbol" pitchFamily="18" charset="2"/>
              </a:rPr>
              <a:t> =</a:t>
            </a:r>
            <a:r>
              <a:rPr lang="en-US" sz="2400" dirty="0"/>
              <a:t> 1/K </a:t>
            </a:r>
            <a:r>
              <a:rPr lang="en-US" sz="2400" dirty="0">
                <a:cs typeface="Times New Roman" charset="0"/>
                <a:sym typeface="Symbol" pitchFamily="18" charset="2"/>
              </a:rPr>
              <a:t></a:t>
            </a:r>
            <a:r>
              <a:rPr lang="en-US" sz="2400" baseline="30000" dirty="0">
                <a:cs typeface="Times New Roman" charset="0"/>
                <a:sym typeface="Symbol" pitchFamily="18" charset="2"/>
              </a:rPr>
              <a:t>2</a:t>
            </a:r>
            <a:r>
              <a:rPr lang="en-US" sz="2400" baseline="-25000" dirty="0">
                <a:cs typeface="Times New Roman" charset="0"/>
                <a:sym typeface="Symbol" pitchFamily="18" charset="2"/>
              </a:rPr>
              <a:t></a:t>
            </a:r>
            <a:r>
              <a:rPr lang="en-US" sz="2400" baseline="-25000" dirty="0"/>
              <a:t>(</a:t>
            </a:r>
            <a:r>
              <a:rPr lang="en-US" sz="2400" baseline="-25000" dirty="0" err="1"/>
              <a:t>x,y</a:t>
            </a:r>
            <a:r>
              <a:rPr lang="en-US" sz="2400" baseline="-25000" dirty="0"/>
              <a:t>)</a:t>
            </a:r>
            <a:endParaRPr lang="en-US" sz="2400" baseline="-25000" dirty="0">
              <a:cs typeface="Times New Roman" charset="0"/>
            </a:endParaRPr>
          </a:p>
          <a:p>
            <a:pPr>
              <a:lnSpc>
                <a:spcPct val="90000"/>
              </a:lnSpc>
              <a:buFont typeface="Wingdings" pitchFamily="2" charset="2"/>
              <a:buNone/>
            </a:pPr>
            <a:r>
              <a:rPr lang="en-US" sz="2400" dirty="0"/>
              <a:t>	where E{</a:t>
            </a:r>
            <a:r>
              <a:rPr lang="en-US" sz="2400" dirty="0" err="1"/>
              <a:t>gg</a:t>
            </a:r>
            <a:r>
              <a:rPr lang="en-US" sz="2400" dirty="0"/>
              <a:t>(</a:t>
            </a:r>
            <a:r>
              <a:rPr lang="en-US" sz="2400" dirty="0" err="1"/>
              <a:t>x,y</a:t>
            </a:r>
            <a:r>
              <a:rPr lang="en-US" sz="2400" dirty="0"/>
              <a:t>)} is the expected value of </a:t>
            </a:r>
            <a:r>
              <a:rPr lang="en-US" sz="2400" dirty="0" err="1"/>
              <a:t>gg</a:t>
            </a:r>
            <a:r>
              <a:rPr lang="en-US" sz="2400" dirty="0"/>
              <a:t>, and </a:t>
            </a:r>
            <a:r>
              <a:rPr lang="en-US" sz="2400" dirty="0">
                <a:cs typeface="Times New Roman" charset="0"/>
                <a:sym typeface="Symbol" pitchFamily="18" charset="2"/>
              </a:rPr>
              <a:t></a:t>
            </a:r>
            <a:r>
              <a:rPr lang="en-US" sz="2400" baseline="30000" dirty="0">
                <a:cs typeface="Times New Roman" charset="0"/>
                <a:sym typeface="Symbol" pitchFamily="18" charset="2"/>
              </a:rPr>
              <a:t>2</a:t>
            </a:r>
            <a:r>
              <a:rPr lang="en-US" sz="2400" baseline="-25000" dirty="0">
                <a:cs typeface="Times New Roman" charset="0"/>
                <a:sym typeface="Symbol" pitchFamily="18" charset="2"/>
              </a:rPr>
              <a:t>gg(</a:t>
            </a:r>
            <a:r>
              <a:rPr lang="en-US" sz="2400" baseline="-25000" dirty="0" err="1">
                <a:cs typeface="Times New Roman" charset="0"/>
                <a:sym typeface="Symbol" pitchFamily="18" charset="2"/>
              </a:rPr>
              <a:t>x,y</a:t>
            </a:r>
            <a:r>
              <a:rPr lang="en-US" sz="2400" baseline="-25000" dirty="0">
                <a:cs typeface="Times New Roman" charset="0"/>
                <a:sym typeface="Symbol" pitchFamily="18" charset="2"/>
              </a:rPr>
              <a:t>)</a:t>
            </a:r>
            <a:r>
              <a:rPr lang="en-US" sz="2400" dirty="0">
                <a:cs typeface="Times New Roman" charset="0"/>
                <a:sym typeface="Symbol" pitchFamily="18" charset="2"/>
              </a:rPr>
              <a:t> and </a:t>
            </a:r>
            <a:r>
              <a:rPr lang="en-US" sz="2400" baseline="30000" dirty="0">
                <a:cs typeface="Times New Roman" charset="0"/>
                <a:sym typeface="Symbol" pitchFamily="18" charset="2"/>
              </a:rPr>
              <a:t>2</a:t>
            </a:r>
            <a:r>
              <a:rPr lang="en-US" sz="2400" baseline="-25000" dirty="0">
                <a:cs typeface="Times New Roman" charset="0"/>
                <a:sym typeface="Symbol" pitchFamily="18" charset="2"/>
              </a:rPr>
              <a:t></a:t>
            </a:r>
            <a:r>
              <a:rPr lang="en-US" sz="2400" baseline="-25000" dirty="0"/>
              <a:t>(</a:t>
            </a:r>
            <a:r>
              <a:rPr lang="en-US" sz="2400" baseline="-25000" dirty="0" err="1"/>
              <a:t>x,y</a:t>
            </a:r>
            <a:r>
              <a:rPr lang="en-US" sz="2400" baseline="-25000" dirty="0"/>
              <a:t>)</a:t>
            </a:r>
            <a:r>
              <a:rPr lang="en-US" sz="2400" dirty="0">
                <a:cs typeface="Times New Roman" charset="0"/>
                <a:sym typeface="Symbol" pitchFamily="18" charset="2"/>
              </a:rPr>
              <a:t> are the variances of </a:t>
            </a:r>
            <a:r>
              <a:rPr lang="en-US" sz="2400" dirty="0" err="1">
                <a:cs typeface="Times New Roman" charset="0"/>
                <a:sym typeface="Symbol" pitchFamily="18" charset="2"/>
              </a:rPr>
              <a:t>gg</a:t>
            </a:r>
            <a:r>
              <a:rPr lang="en-US" sz="2400" dirty="0">
                <a:cs typeface="Times New Roman" charset="0"/>
                <a:sym typeface="Symbol" pitchFamily="18" charset="2"/>
              </a:rPr>
              <a:t> and , all at coordinates (</a:t>
            </a:r>
            <a:r>
              <a:rPr lang="en-US" sz="2400" dirty="0" err="1">
                <a:cs typeface="Times New Roman" charset="0"/>
                <a:sym typeface="Symbol" pitchFamily="18" charset="2"/>
              </a:rPr>
              <a:t>x,y</a:t>
            </a:r>
            <a:r>
              <a:rPr lang="en-US" sz="2400" dirty="0">
                <a:cs typeface="Times New Roman" charset="0"/>
                <a:sym typeface="Symbol" pitchFamily="18" charset="2"/>
              </a:rPr>
              <a:t>). The standard deviation at any point in the average image is</a:t>
            </a:r>
          </a:p>
          <a:p>
            <a:pPr>
              <a:lnSpc>
                <a:spcPct val="90000"/>
              </a:lnSpc>
              <a:buFont typeface="Wingdings" pitchFamily="2" charset="2"/>
              <a:buNone/>
            </a:pPr>
            <a:r>
              <a:rPr lang="en-US" sz="2400" dirty="0">
                <a:cs typeface="Times New Roman" charset="0"/>
                <a:sym typeface="Symbol" pitchFamily="18" charset="2"/>
              </a:rPr>
              <a:t>		</a:t>
            </a:r>
            <a:r>
              <a:rPr lang="en-US" sz="2400" baseline="-25000" dirty="0" err="1">
                <a:cs typeface="Times New Roman" charset="0"/>
                <a:sym typeface="Symbol" pitchFamily="18" charset="2"/>
              </a:rPr>
              <a:t>gg</a:t>
            </a:r>
            <a:r>
              <a:rPr lang="en-US" sz="2400" baseline="-25000" dirty="0">
                <a:cs typeface="Times New Roman" charset="0"/>
                <a:sym typeface="Symbol" pitchFamily="18" charset="2"/>
              </a:rPr>
              <a:t>(</a:t>
            </a:r>
            <a:r>
              <a:rPr lang="en-US" sz="2400" baseline="-25000" dirty="0" err="1">
                <a:cs typeface="Times New Roman" charset="0"/>
                <a:sym typeface="Symbol" pitchFamily="18" charset="2"/>
              </a:rPr>
              <a:t>x,y</a:t>
            </a:r>
            <a:r>
              <a:rPr lang="en-US" sz="2400" baseline="-25000" dirty="0">
                <a:cs typeface="Times New Roman" charset="0"/>
                <a:sym typeface="Symbol" pitchFamily="18" charset="2"/>
              </a:rPr>
              <a:t>)</a:t>
            </a:r>
            <a:r>
              <a:rPr lang="en-US" sz="2400" dirty="0">
                <a:cs typeface="Times New Roman" charset="0"/>
                <a:sym typeface="Symbol" pitchFamily="18" charset="2"/>
              </a:rPr>
              <a:t> =</a:t>
            </a:r>
            <a:r>
              <a:rPr lang="en-US" sz="2400" dirty="0"/>
              <a:t> 1/</a:t>
            </a:r>
            <a:r>
              <a:rPr lang="en-US" sz="2400" dirty="0">
                <a:cs typeface="Times New Roman" charset="0"/>
                <a:sym typeface="Symbol" pitchFamily="18" charset="2"/>
              </a:rPr>
              <a:t></a:t>
            </a:r>
            <a:r>
              <a:rPr lang="en-US" sz="2400" dirty="0"/>
              <a:t> K </a:t>
            </a:r>
            <a:r>
              <a:rPr lang="en-US" sz="2400" dirty="0">
                <a:cs typeface="Times New Roman" charset="0"/>
                <a:sym typeface="Symbol" pitchFamily="18" charset="2"/>
              </a:rPr>
              <a:t></a:t>
            </a:r>
            <a:r>
              <a:rPr lang="en-US" sz="2400" baseline="-25000" dirty="0">
                <a:cs typeface="Times New Roman" charset="0"/>
                <a:sym typeface="Symbol" pitchFamily="18" charset="2"/>
              </a:rPr>
              <a:t></a:t>
            </a:r>
            <a:r>
              <a:rPr lang="en-US" sz="2400" baseline="-25000" dirty="0"/>
              <a:t>(</a:t>
            </a:r>
            <a:r>
              <a:rPr lang="en-US" sz="2400" baseline="-25000" dirty="0" err="1"/>
              <a:t>x,y</a:t>
            </a:r>
            <a:r>
              <a:rPr lang="en-US" sz="2400" baseline="-25000" dirty="0"/>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Image Averaging</a:t>
            </a:r>
          </a:p>
        </p:txBody>
      </p:sp>
      <p:sp>
        <p:nvSpPr>
          <p:cNvPr id="68611" name="Rectangle 3"/>
          <p:cNvSpPr>
            <a:spLocks noGrp="1" noChangeArrowheads="1"/>
          </p:cNvSpPr>
          <p:nvPr>
            <p:ph type="body" idx="1"/>
          </p:nvPr>
        </p:nvSpPr>
        <p:spPr/>
        <p:txBody>
          <a:bodyPr/>
          <a:lstStyle/>
          <a:p>
            <a:r>
              <a:rPr lang="en-US"/>
              <a:t>As K increases, the variability (noise) of the pixel values at each location (x,y) decreases.</a:t>
            </a:r>
          </a:p>
          <a:p>
            <a:r>
              <a:rPr lang="en-US"/>
              <a:t>Because E{gg(x,y)} = f(x,y), this means that gg(x,y) approaches f(x,y) as the number of noisy images used in the averaging process increases.</a:t>
            </a:r>
          </a:p>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371600" y="228600"/>
            <a:ext cx="7543800" cy="1066800"/>
          </a:xfrm>
        </p:spPr>
        <p:txBody>
          <a:bodyPr/>
          <a:lstStyle/>
          <a:p>
            <a:r>
              <a:rPr lang="en-US"/>
              <a:t>Image Averaging</a:t>
            </a:r>
          </a:p>
        </p:txBody>
      </p:sp>
      <p:sp>
        <p:nvSpPr>
          <p:cNvPr id="70660" name="Rectangle 4"/>
          <p:cNvSpPr>
            <a:spLocks noGrp="1" noChangeArrowheads="1"/>
          </p:cNvSpPr>
          <p:nvPr>
            <p:ph type="body" sz="half" idx="2"/>
          </p:nvPr>
        </p:nvSpPr>
        <p:spPr>
          <a:xfrm>
            <a:off x="5257800" y="1447800"/>
            <a:ext cx="3733800" cy="4648200"/>
          </a:xfrm>
        </p:spPr>
        <p:txBody>
          <a:bodyPr>
            <a:normAutofit fontScale="92500" lnSpcReduction="10000"/>
          </a:bodyPr>
          <a:lstStyle/>
          <a:p>
            <a:pPr marL="533400" indent="-533400">
              <a:lnSpc>
                <a:spcPct val="90000"/>
              </a:lnSpc>
              <a:buFont typeface="Wingdings" pitchFamily="2" charset="2"/>
              <a:buAutoNum type="alphaLcPeriod"/>
            </a:pPr>
            <a:r>
              <a:rPr lang="en-US" sz="2800" dirty="0"/>
              <a:t>Image of Galaxy Pair</a:t>
            </a:r>
          </a:p>
          <a:p>
            <a:pPr marL="533400" indent="-533400">
              <a:lnSpc>
                <a:spcPct val="90000"/>
              </a:lnSpc>
              <a:buFont typeface="Wingdings" pitchFamily="2" charset="2"/>
              <a:buAutoNum type="alphaLcPeriod"/>
            </a:pPr>
            <a:r>
              <a:rPr lang="en-US" sz="2800" dirty="0"/>
              <a:t>Image corrupted by additive Gaussian noise with zero mean and a standard deviation of 64 gray levels.</a:t>
            </a:r>
          </a:p>
          <a:p>
            <a:pPr marL="533400" indent="-533400">
              <a:lnSpc>
                <a:spcPct val="90000"/>
              </a:lnSpc>
              <a:buFont typeface="Wingdings" pitchFamily="2" charset="2"/>
              <a:buNone/>
            </a:pPr>
            <a:r>
              <a:rPr lang="en-US" sz="2800" dirty="0"/>
              <a:t>c-f Results of averaging K=8, 16, 64 and 128 noisy images.</a:t>
            </a:r>
          </a:p>
        </p:txBody>
      </p:sp>
      <p:pic>
        <p:nvPicPr>
          <p:cNvPr id="70661" name="Picture 5"/>
          <p:cNvPicPr>
            <a:picLocks noGrp="1" noChangeAspect="1" noChangeArrowheads="1"/>
          </p:cNvPicPr>
          <p:nvPr>
            <p:ph sz="half" idx="1"/>
          </p:nvPr>
        </p:nvPicPr>
        <p:blipFill>
          <a:blip r:embed="rId2"/>
          <a:srcRect/>
          <a:stretch>
            <a:fillRect/>
          </a:stretch>
        </p:blipFill>
        <p:spPr>
          <a:xfrm>
            <a:off x="1641475" y="1371600"/>
            <a:ext cx="3414713" cy="4724400"/>
          </a:xfrm>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371600" y="228600"/>
            <a:ext cx="7543800" cy="1143000"/>
          </a:xfrm>
        </p:spPr>
        <p:txBody>
          <a:bodyPr/>
          <a:lstStyle/>
          <a:p>
            <a:r>
              <a:rPr lang="en-US"/>
              <a:t>Image Averaging</a:t>
            </a:r>
          </a:p>
        </p:txBody>
      </p:sp>
      <p:pic>
        <p:nvPicPr>
          <p:cNvPr id="71684" name="Picture 4"/>
          <p:cNvPicPr>
            <a:picLocks noGrp="1" noChangeAspect="1" noChangeArrowheads="1"/>
          </p:cNvPicPr>
          <p:nvPr>
            <p:ph idx="1"/>
          </p:nvPr>
        </p:nvPicPr>
        <p:blipFill>
          <a:blip r:embed="rId2"/>
          <a:srcRect/>
          <a:stretch>
            <a:fillRect/>
          </a:stretch>
        </p:blipFill>
        <p:spPr>
          <a:xfrm>
            <a:off x="1785918" y="1500174"/>
            <a:ext cx="5029200" cy="4953000"/>
          </a:xfrm>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Image Averaging</a:t>
            </a:r>
          </a:p>
        </p:txBody>
      </p:sp>
      <p:sp>
        <p:nvSpPr>
          <p:cNvPr id="72707" name="Rectangle 3"/>
          <p:cNvSpPr>
            <a:spLocks noGrp="1" noChangeArrowheads="1"/>
          </p:cNvSpPr>
          <p:nvPr>
            <p:ph type="body" idx="1"/>
          </p:nvPr>
        </p:nvSpPr>
        <p:spPr/>
        <p:txBody>
          <a:bodyPr/>
          <a:lstStyle/>
          <a:p>
            <a:r>
              <a:rPr lang="en-US"/>
              <a:t>The scaling of pixel values in range [0…255] use the second method applied in the image substraction.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hue</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1803135" y="530225"/>
            <a:ext cx="5583767"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Linear Filtering</a:t>
            </a:r>
            <a:endParaRPr lang="id-ID" dirty="0"/>
          </a:p>
        </p:txBody>
      </p:sp>
      <p:sp>
        <p:nvSpPr>
          <p:cNvPr id="3" name="Subtitle 2"/>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Basics of Spatial Filtering</a:t>
            </a:r>
          </a:p>
        </p:txBody>
      </p:sp>
      <p:sp>
        <p:nvSpPr>
          <p:cNvPr id="62467" name="Rectangle 3"/>
          <p:cNvSpPr>
            <a:spLocks noGrp="1" noChangeArrowheads="1"/>
          </p:cNvSpPr>
          <p:nvPr>
            <p:ph idx="1"/>
          </p:nvPr>
        </p:nvSpPr>
        <p:spPr/>
        <p:txBody>
          <a:bodyPr/>
          <a:lstStyle/>
          <a:p>
            <a:r>
              <a:rPr lang="en-US" sz="2800"/>
              <a:t>The operation of spatial filtering work with the values of the image pixels in the neighborhood and the corresponding values (coefficient) of a subimage that has the same dimensions as the neighborhood (filter, mask, kernel).</a:t>
            </a:r>
          </a:p>
          <a:p>
            <a:r>
              <a:rPr lang="en-US" sz="2800"/>
              <a:t>For a mask of size m x n, we assume that m=2a+1 and n=2b+1, where a and b are nonnegative integers.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Basics of Spatial Filtering</a:t>
            </a:r>
          </a:p>
        </p:txBody>
      </p:sp>
      <p:sp>
        <p:nvSpPr>
          <p:cNvPr id="63491" name="Rectangle 3"/>
          <p:cNvSpPr>
            <a:spLocks noGrp="1" noChangeArrowheads="1"/>
          </p:cNvSpPr>
          <p:nvPr>
            <p:ph idx="1"/>
          </p:nvPr>
        </p:nvSpPr>
        <p:spPr/>
        <p:txBody>
          <a:bodyPr/>
          <a:lstStyle/>
          <a:p>
            <a:r>
              <a:rPr lang="en-US"/>
              <a:t>In general, linear spatial filtering of an image f of size M x N with a filter mask of size m x n is :</a:t>
            </a:r>
          </a:p>
          <a:p>
            <a:pPr>
              <a:buFont typeface="Wingdings" pitchFamily="2" charset="2"/>
              <a:buNone/>
            </a:pPr>
            <a:r>
              <a:rPr lang="en-US"/>
              <a:t>	g(x,y)= </a:t>
            </a:r>
            <a:r>
              <a:rPr lang="en-US">
                <a:cs typeface="Times New Roman" charset="0"/>
                <a:sym typeface="Symbol" pitchFamily="18" charset="2"/>
              </a:rPr>
              <a:t></a:t>
            </a:r>
            <a:r>
              <a:rPr lang="en-US"/>
              <a:t> </a:t>
            </a:r>
            <a:r>
              <a:rPr lang="en-US">
                <a:cs typeface="Times New Roman" charset="0"/>
                <a:sym typeface="Symbol" pitchFamily="18" charset="2"/>
              </a:rPr>
              <a:t></a:t>
            </a:r>
            <a:r>
              <a:rPr lang="en-US"/>
              <a:t> w(s,t) f(x+s,y+t)</a:t>
            </a:r>
          </a:p>
          <a:p>
            <a:r>
              <a:rPr lang="en-US"/>
              <a:t>To generate a complete filtered image, this equation must be applied for x=0,1,…,M-1 and y=0,1,…,N-1.</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371600" y="533400"/>
            <a:ext cx="7543800" cy="838200"/>
          </a:xfrm>
        </p:spPr>
        <p:txBody>
          <a:bodyPr/>
          <a:lstStyle/>
          <a:p>
            <a:r>
              <a:rPr lang="en-US"/>
              <a:t>Basics of Spatial Filtering</a:t>
            </a:r>
          </a:p>
        </p:txBody>
      </p:sp>
      <p:pic>
        <p:nvPicPr>
          <p:cNvPr id="64516" name="Picture 4"/>
          <p:cNvPicPr>
            <a:picLocks noGrp="1" noChangeAspect="1" noChangeArrowheads="1"/>
          </p:cNvPicPr>
          <p:nvPr>
            <p:ph idx="1"/>
          </p:nvPr>
        </p:nvPicPr>
        <p:blipFill>
          <a:blip r:embed="rId2"/>
          <a:stretch>
            <a:fillRect/>
          </a:stretch>
        </p:blipFill>
        <p:spPr>
          <a:xfrm>
            <a:off x="1835696" y="1447094"/>
            <a:ext cx="5472608" cy="5404213"/>
          </a:xfrm>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71600" y="228600"/>
            <a:ext cx="7543800" cy="762000"/>
          </a:xfrm>
        </p:spPr>
        <p:txBody>
          <a:bodyPr/>
          <a:lstStyle/>
          <a:p>
            <a:r>
              <a:rPr lang="en-US"/>
              <a:t>Basics of Spatial Filtering</a:t>
            </a:r>
          </a:p>
        </p:txBody>
      </p:sp>
      <p:sp>
        <p:nvSpPr>
          <p:cNvPr id="65539" name="Rectangle 3"/>
          <p:cNvSpPr>
            <a:spLocks noGrp="1" noChangeArrowheads="1"/>
          </p:cNvSpPr>
          <p:nvPr>
            <p:ph idx="1"/>
          </p:nvPr>
        </p:nvSpPr>
        <p:spPr>
          <a:xfrm>
            <a:off x="1000100" y="1214422"/>
            <a:ext cx="7620000" cy="5105400"/>
          </a:xfrm>
        </p:spPr>
        <p:txBody>
          <a:bodyPr>
            <a:normAutofit fontScale="92500"/>
          </a:bodyPr>
          <a:lstStyle/>
          <a:p>
            <a:pPr marL="533400" indent="-533400">
              <a:lnSpc>
                <a:spcPct val="90000"/>
              </a:lnSpc>
            </a:pPr>
            <a:r>
              <a:rPr lang="en-US" sz="2400" dirty="0"/>
              <a:t>Process of linear spatial filtering is similar to a frequency domain concept called convolution.</a:t>
            </a:r>
          </a:p>
          <a:p>
            <a:pPr marL="533400" indent="-533400">
              <a:lnSpc>
                <a:spcPct val="90000"/>
              </a:lnSpc>
            </a:pPr>
            <a:r>
              <a:rPr lang="en-US" sz="2400" dirty="0"/>
              <a:t>An important consideration in implementing neighborhood operations for spatial filtering is the issue of what happens when the center of the filter approaches the border of the image. There are several ways to handle this situation :</a:t>
            </a:r>
          </a:p>
          <a:p>
            <a:pPr marL="533400" indent="-533400">
              <a:lnSpc>
                <a:spcPct val="90000"/>
              </a:lnSpc>
              <a:buFont typeface="Wingdings" pitchFamily="2" charset="2"/>
              <a:buAutoNum type="arabicPeriod"/>
            </a:pPr>
            <a:r>
              <a:rPr lang="en-US" sz="2400" dirty="0"/>
              <a:t>To limit the excursions of the center of the mask to be at a distance no less than (n-1)/2 pixels from the border</a:t>
            </a:r>
          </a:p>
          <a:p>
            <a:pPr marL="533400" indent="-533400">
              <a:lnSpc>
                <a:spcPct val="90000"/>
              </a:lnSpc>
              <a:buFont typeface="Wingdings" pitchFamily="2" charset="2"/>
              <a:buAutoNum type="arabicPeriod"/>
            </a:pPr>
            <a:r>
              <a:rPr lang="en-US" sz="2400" dirty="0"/>
              <a:t>To filter all pixels only with the section of the mask that is fully contained in the image.</a:t>
            </a:r>
          </a:p>
          <a:p>
            <a:pPr marL="533400" indent="-533400">
              <a:lnSpc>
                <a:spcPct val="90000"/>
              </a:lnSpc>
              <a:buFont typeface="Wingdings" pitchFamily="2" charset="2"/>
              <a:buAutoNum type="arabicPeriod"/>
            </a:pPr>
            <a:r>
              <a:rPr lang="en-US" sz="2400" dirty="0"/>
              <a:t>Padding the image by adding rows and columns of 0’s or other </a:t>
            </a:r>
            <a:r>
              <a:rPr lang="en-US" sz="2400" dirty="0" smtClean="0"/>
              <a:t>con</a:t>
            </a:r>
            <a:r>
              <a:rPr lang="id-ID" sz="2400" dirty="0" smtClean="0"/>
              <a:t>s</a:t>
            </a:r>
            <a:r>
              <a:rPr lang="en-US" sz="2400" dirty="0" err="1" smtClean="0"/>
              <a:t>tant</a:t>
            </a:r>
            <a:r>
              <a:rPr lang="en-US" sz="2400" dirty="0" smtClean="0"/>
              <a:t> </a:t>
            </a:r>
            <a:r>
              <a:rPr lang="en-US" sz="2400" dirty="0"/>
              <a:t>gray level or padding by replicating rows or columns.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Smoothing Spatial Filters</a:t>
            </a:r>
          </a:p>
        </p:txBody>
      </p:sp>
      <p:sp>
        <p:nvSpPr>
          <p:cNvPr id="73731" name="Rectangle 3"/>
          <p:cNvSpPr>
            <a:spLocks noGrp="1" noChangeArrowheads="1"/>
          </p:cNvSpPr>
          <p:nvPr>
            <p:ph idx="1"/>
          </p:nvPr>
        </p:nvSpPr>
        <p:spPr/>
        <p:txBody>
          <a:bodyPr>
            <a:normAutofit lnSpcReduction="10000"/>
          </a:bodyPr>
          <a:lstStyle/>
          <a:p>
            <a:r>
              <a:rPr lang="en-US" sz="2800"/>
              <a:t>Smoothing filters are used for blurring and for noise reduction.</a:t>
            </a:r>
          </a:p>
          <a:p>
            <a:r>
              <a:rPr lang="en-US" sz="2800"/>
              <a:t>Blurring is used in preprocessing steps, such as removal of small details from an image prior to (large) object extraction, and bridging of small gaps in lines or curves.</a:t>
            </a:r>
          </a:p>
          <a:p>
            <a:r>
              <a:rPr lang="en-US" sz="2800"/>
              <a:t>Noise reduction can be accomplished by blurring with a linear filter and also by non-linear filtering.</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Smoothing Linear Filters</a:t>
            </a:r>
          </a:p>
        </p:txBody>
      </p:sp>
      <p:sp>
        <p:nvSpPr>
          <p:cNvPr id="74755" name="Rectangle 3"/>
          <p:cNvSpPr>
            <a:spLocks noGrp="1" noChangeArrowheads="1"/>
          </p:cNvSpPr>
          <p:nvPr>
            <p:ph idx="1"/>
          </p:nvPr>
        </p:nvSpPr>
        <p:spPr/>
        <p:txBody>
          <a:bodyPr>
            <a:normAutofit fontScale="92500" lnSpcReduction="10000"/>
          </a:bodyPr>
          <a:lstStyle/>
          <a:p>
            <a:r>
              <a:rPr lang="en-US" sz="2800"/>
              <a:t>The output of a smoothing, linear spatial filter is simply the average of the pixels contained in the neighborhood of the filter mask. This filters sometimes are called </a:t>
            </a:r>
            <a:r>
              <a:rPr lang="en-US" sz="2800" i="1"/>
              <a:t>averaging filters</a:t>
            </a:r>
            <a:r>
              <a:rPr lang="en-US" sz="2800"/>
              <a:t> and also are referred to a </a:t>
            </a:r>
            <a:r>
              <a:rPr lang="en-US" sz="2800" i="1"/>
              <a:t>lowpass filters</a:t>
            </a:r>
            <a:r>
              <a:rPr lang="en-US" sz="2800"/>
              <a:t>.</a:t>
            </a:r>
          </a:p>
          <a:p>
            <a:r>
              <a:rPr lang="en-US" sz="2800"/>
              <a:t>By replacing the value of every pixel in an image by the average of the gray level in the neighborhood, this process results in an image eith reduced “sharp” transitions in gray levels.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Smoothing Linear Filters</a:t>
            </a:r>
          </a:p>
        </p:txBody>
      </p:sp>
      <p:sp>
        <p:nvSpPr>
          <p:cNvPr id="75779" name="Rectangle 3"/>
          <p:cNvSpPr>
            <a:spLocks noGrp="1" noChangeArrowheads="1"/>
          </p:cNvSpPr>
          <p:nvPr>
            <p:ph idx="1"/>
          </p:nvPr>
        </p:nvSpPr>
        <p:spPr/>
        <p:txBody>
          <a:bodyPr>
            <a:normAutofit lnSpcReduction="10000"/>
          </a:bodyPr>
          <a:lstStyle/>
          <a:p>
            <a:r>
              <a:rPr lang="en-US" sz="2800"/>
              <a:t>Random noise typically consists of sharp transitions in gray levels, so the most obvious application of smoothing is noise reduction.</a:t>
            </a:r>
          </a:p>
          <a:p>
            <a:r>
              <a:rPr lang="en-US" sz="2800"/>
              <a:t>The undesireable side effect of smoothing is they blur edges (which almost always are desirable features of an image)</a:t>
            </a:r>
          </a:p>
          <a:p>
            <a:r>
              <a:rPr lang="en-US" sz="2800"/>
              <a:t>A major use of averaging filters is in the reduction of “irrelevant” detail in an image.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Smoothing Linear Filters</a:t>
            </a:r>
          </a:p>
        </p:txBody>
      </p:sp>
      <p:pic>
        <p:nvPicPr>
          <p:cNvPr id="78853" name="Picture 5"/>
          <p:cNvPicPr>
            <a:picLocks noGrp="1" noChangeAspect="1" noChangeArrowheads="1"/>
          </p:cNvPicPr>
          <p:nvPr>
            <p:ph sz="half" idx="1"/>
          </p:nvPr>
        </p:nvPicPr>
        <p:blipFill>
          <a:blip r:embed="rId2"/>
          <a:stretch>
            <a:fillRect/>
          </a:stretch>
        </p:blipFill>
        <p:spPr>
          <a:xfrm>
            <a:off x="3379695" y="2186872"/>
            <a:ext cx="3603810" cy="1569856"/>
          </a:xfrm>
          <a:noFill/>
          <a:ln/>
        </p:spPr>
      </p:pic>
      <p:sp>
        <p:nvSpPr>
          <p:cNvPr id="78852" name="Rectangle 4"/>
          <p:cNvSpPr>
            <a:spLocks noGrp="1" noChangeArrowheads="1"/>
          </p:cNvSpPr>
          <p:nvPr>
            <p:ph type="body" sz="half" idx="2"/>
          </p:nvPr>
        </p:nvSpPr>
        <p:spPr>
          <a:xfrm>
            <a:off x="1371600" y="4648200"/>
            <a:ext cx="7620000" cy="1447800"/>
          </a:xfrm>
        </p:spPr>
        <p:txBody>
          <a:bodyPr>
            <a:normAutofit fontScale="92500"/>
          </a:bodyPr>
          <a:lstStyle/>
          <a:p>
            <a:pPr>
              <a:lnSpc>
                <a:spcPct val="90000"/>
              </a:lnSpc>
            </a:pPr>
            <a:r>
              <a:rPr lang="en-US" sz="2400"/>
              <a:t>Two 3x3 smoothing (averaging) filter masks. The constant multiplier in front of each mask is equal to the sum of the values of its coefficients, as is required to compute an average.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Smoothing Linear Filters</a:t>
            </a:r>
          </a:p>
        </p:txBody>
      </p:sp>
      <p:sp>
        <p:nvSpPr>
          <p:cNvPr id="76803" name="Rectangle 3"/>
          <p:cNvSpPr>
            <a:spLocks noGrp="1" noChangeArrowheads="1"/>
          </p:cNvSpPr>
          <p:nvPr>
            <p:ph idx="1"/>
          </p:nvPr>
        </p:nvSpPr>
        <p:spPr/>
        <p:txBody>
          <a:bodyPr/>
          <a:lstStyle/>
          <a:p>
            <a:r>
              <a:rPr lang="en-US" dirty="0"/>
              <a:t>The general implementation for filtering an </a:t>
            </a:r>
            <a:r>
              <a:rPr lang="en-US" dirty="0" err="1"/>
              <a:t>MxN</a:t>
            </a:r>
            <a:r>
              <a:rPr lang="en-US" dirty="0"/>
              <a:t> image with a weighted averaging filter of size </a:t>
            </a:r>
            <a:r>
              <a:rPr lang="en-US" dirty="0" err="1"/>
              <a:t>mxn</a:t>
            </a:r>
            <a:r>
              <a:rPr lang="en-US" dirty="0"/>
              <a:t> (m and n odd) is given by the expression :</a:t>
            </a:r>
          </a:p>
          <a:p>
            <a:pPr>
              <a:buFont typeface="Wingdings" pitchFamily="2" charset="2"/>
              <a:buNone/>
            </a:pPr>
            <a:r>
              <a:rPr lang="en-US" dirty="0"/>
              <a:t>		</a:t>
            </a:r>
          </a:p>
        </p:txBody>
      </p:sp>
      <p:graphicFrame>
        <p:nvGraphicFramePr>
          <p:cNvPr id="5" name="Object 4"/>
          <p:cNvGraphicFramePr>
            <a:graphicFrameLocks noChangeAspect="1"/>
          </p:cNvGraphicFramePr>
          <p:nvPr/>
        </p:nvGraphicFramePr>
        <p:xfrm>
          <a:off x="1609424" y="2643182"/>
          <a:ext cx="5748658" cy="1143008"/>
        </p:xfrm>
        <a:graphic>
          <a:graphicData uri="http://schemas.openxmlformats.org/presentationml/2006/ole">
            <mc:AlternateContent xmlns:mc="http://schemas.openxmlformats.org/markup-compatibility/2006">
              <mc:Choice xmlns:v="urn:schemas-microsoft-com:vml" Requires="v">
                <p:oleObj spid="_x0000_s5123" name="Equation" r:id="rId3" imgW="2171520" imgH="431640" progId="Equation.3">
                  <p:embed/>
                </p:oleObj>
              </mc:Choice>
              <mc:Fallback>
                <p:oleObj name="Equation" r:id="rId3" imgW="217152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424" y="2643182"/>
                        <a:ext cx="5748658" cy="1143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
            </a:r>
            <a:r>
              <a:rPr lang="en-US" dirty="0" err="1" smtClean="0"/>
              <a:t>posterized</a:t>
            </a:r>
            <a:r>
              <a:rPr lang="en-US" dirty="0" smtClean="0"/>
              <a:t>” (quantized colors) </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1803135" y="530225"/>
            <a:ext cx="5583767"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dirty="0"/>
              <a:t>Smoothing Linear Filters</a:t>
            </a:r>
          </a:p>
        </p:txBody>
      </p:sp>
      <p:pic>
        <p:nvPicPr>
          <p:cNvPr id="79877" name="Picture 5"/>
          <p:cNvPicPr>
            <a:picLocks noGrp="1" noChangeAspect="1" noChangeArrowheads="1"/>
          </p:cNvPicPr>
          <p:nvPr>
            <p:ph sz="half" idx="1"/>
          </p:nvPr>
        </p:nvPicPr>
        <p:blipFill>
          <a:blip r:embed="rId2"/>
          <a:stretch>
            <a:fillRect/>
          </a:stretch>
        </p:blipFill>
        <p:spPr>
          <a:xfrm>
            <a:off x="1859006" y="1981200"/>
            <a:ext cx="2758988" cy="4114800"/>
          </a:xfrm>
          <a:noFill/>
          <a:ln/>
        </p:spPr>
      </p:pic>
      <p:sp>
        <p:nvSpPr>
          <p:cNvPr id="79876" name="Rectangle 4"/>
          <p:cNvSpPr>
            <a:spLocks noGrp="1" noChangeArrowheads="1"/>
          </p:cNvSpPr>
          <p:nvPr>
            <p:ph type="body" sz="half" idx="2"/>
          </p:nvPr>
        </p:nvSpPr>
        <p:spPr>
          <a:xfrm>
            <a:off x="5638800" y="1981200"/>
            <a:ext cx="3352800" cy="4114800"/>
          </a:xfrm>
        </p:spPr>
        <p:txBody>
          <a:bodyPr>
            <a:normAutofit fontScale="92500"/>
          </a:bodyPr>
          <a:lstStyle/>
          <a:p>
            <a:pPr marL="533400" indent="-533400">
              <a:lnSpc>
                <a:spcPct val="90000"/>
              </a:lnSpc>
              <a:buFont typeface="Wingdings" pitchFamily="2" charset="2"/>
              <a:buAutoNum type="alphaLcPeriod"/>
            </a:pPr>
            <a:r>
              <a:rPr lang="en-US" sz="2800" dirty="0"/>
              <a:t>Original image of size 500 x 500 pixels.</a:t>
            </a:r>
          </a:p>
          <a:p>
            <a:pPr marL="533400" indent="-533400">
              <a:lnSpc>
                <a:spcPct val="90000"/>
              </a:lnSpc>
              <a:buFont typeface="Wingdings" pitchFamily="2" charset="2"/>
              <a:buNone/>
            </a:pPr>
            <a:r>
              <a:rPr lang="en-US" sz="2800" dirty="0"/>
              <a:t>b-f. Results of smoothing with square averaging filter masks of sizes n = 3, 5, 9, 15, and 35, respectively.</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228600"/>
            <a:ext cx="7543800" cy="1143000"/>
          </a:xfrm>
        </p:spPr>
        <p:txBody>
          <a:bodyPr/>
          <a:lstStyle/>
          <a:p>
            <a:r>
              <a:rPr lang="en-US"/>
              <a:t>Smoothing Linear Filters</a:t>
            </a:r>
          </a:p>
        </p:txBody>
      </p:sp>
      <p:pic>
        <p:nvPicPr>
          <p:cNvPr id="81925" name="Picture 5"/>
          <p:cNvPicPr>
            <a:picLocks noGrp="1" noChangeAspect="1" noChangeArrowheads="1"/>
          </p:cNvPicPr>
          <p:nvPr>
            <p:ph sz="half" idx="1"/>
          </p:nvPr>
        </p:nvPicPr>
        <p:blipFill>
          <a:blip r:embed="rId2"/>
          <a:srcRect/>
          <a:stretch>
            <a:fillRect/>
          </a:stretch>
        </p:blipFill>
        <p:spPr>
          <a:xfrm>
            <a:off x="2743200" y="1547813"/>
            <a:ext cx="5105400" cy="2414587"/>
          </a:xfrm>
          <a:noFill/>
          <a:ln/>
        </p:spPr>
      </p:pic>
      <p:sp>
        <p:nvSpPr>
          <p:cNvPr id="81924" name="Rectangle 4"/>
          <p:cNvSpPr>
            <a:spLocks noGrp="1" noChangeArrowheads="1"/>
          </p:cNvSpPr>
          <p:nvPr>
            <p:ph type="body" sz="half" idx="2"/>
          </p:nvPr>
        </p:nvSpPr>
        <p:spPr/>
        <p:txBody>
          <a:bodyPr>
            <a:normAutofit fontScale="92500"/>
          </a:bodyPr>
          <a:lstStyle/>
          <a:p>
            <a:pPr marL="533400" indent="-533400">
              <a:buFont typeface="Wingdings" pitchFamily="2" charset="2"/>
              <a:buAutoNum type="alphaLcPeriod"/>
            </a:pPr>
            <a:r>
              <a:rPr lang="en-US" sz="2400"/>
              <a:t>Image from the Hubble Space Telescope</a:t>
            </a:r>
          </a:p>
          <a:p>
            <a:pPr marL="533400" indent="-533400">
              <a:buFont typeface="Wingdings" pitchFamily="2" charset="2"/>
              <a:buAutoNum type="alphaLcPeriod"/>
            </a:pPr>
            <a:r>
              <a:rPr lang="en-US" sz="2400"/>
              <a:t>Image processed by a 15 x 15 averaging mask</a:t>
            </a:r>
          </a:p>
          <a:p>
            <a:pPr marL="533400" indent="-533400">
              <a:buFont typeface="Wingdings" pitchFamily="2" charset="2"/>
              <a:buAutoNum type="alphaLcPeriod"/>
            </a:pPr>
            <a:r>
              <a:rPr lang="en-US" sz="2400"/>
              <a:t>Result of thresholding with a threshold value equal to 25% of the highest intensity in image (b)</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Order-Statistics Filters</a:t>
            </a:r>
          </a:p>
        </p:txBody>
      </p:sp>
      <p:sp>
        <p:nvSpPr>
          <p:cNvPr id="82947" name="Rectangle 3"/>
          <p:cNvSpPr>
            <a:spLocks noGrp="1" noChangeArrowheads="1"/>
          </p:cNvSpPr>
          <p:nvPr>
            <p:ph idx="1"/>
          </p:nvPr>
        </p:nvSpPr>
        <p:spPr/>
        <p:txBody>
          <a:bodyPr>
            <a:normAutofit lnSpcReduction="10000"/>
          </a:bodyPr>
          <a:lstStyle/>
          <a:p>
            <a:pPr>
              <a:lnSpc>
                <a:spcPct val="90000"/>
              </a:lnSpc>
            </a:pPr>
            <a:r>
              <a:rPr lang="en-US" sz="2800"/>
              <a:t>Order-statistics filters are nonlinear spatial filters whose response is based on ordering (ranking) the pixels contained in the image area encompassed by the filter, and then replacing the value of the center pixel with the value determined by the ranking result.</a:t>
            </a:r>
          </a:p>
          <a:p>
            <a:pPr>
              <a:lnSpc>
                <a:spcPct val="90000"/>
              </a:lnSpc>
            </a:pPr>
            <a:r>
              <a:rPr lang="en-US" sz="2800"/>
              <a:t>The best-known of order-statistics filter is </a:t>
            </a:r>
            <a:r>
              <a:rPr lang="en-US" sz="2800" i="1"/>
              <a:t>median filter</a:t>
            </a:r>
            <a:r>
              <a:rPr lang="en-US" sz="2800"/>
              <a:t>, which replaces the value of a pixel by the median of the gray levels in the neighborhood of that pixel.</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Order-Statistics Filters</a:t>
            </a:r>
          </a:p>
        </p:txBody>
      </p:sp>
      <p:sp>
        <p:nvSpPr>
          <p:cNvPr id="83971" name="Rectangle 3"/>
          <p:cNvSpPr>
            <a:spLocks noGrp="1" noChangeArrowheads="1"/>
          </p:cNvSpPr>
          <p:nvPr>
            <p:ph idx="1"/>
          </p:nvPr>
        </p:nvSpPr>
        <p:spPr/>
        <p:txBody>
          <a:bodyPr>
            <a:normAutofit lnSpcReduction="10000"/>
          </a:bodyPr>
          <a:lstStyle/>
          <a:p>
            <a:pPr>
              <a:lnSpc>
                <a:spcPct val="90000"/>
              </a:lnSpc>
            </a:pPr>
            <a:r>
              <a:rPr lang="en-US" sz="2400"/>
              <a:t>Median filters are particularly effective in the presence of impulse noise, also called salt-and-pepper noise because of its appearance as white and black dots superimposed on an image.</a:t>
            </a:r>
          </a:p>
          <a:p>
            <a:pPr>
              <a:lnSpc>
                <a:spcPct val="90000"/>
              </a:lnSpc>
            </a:pPr>
            <a:r>
              <a:rPr lang="en-US" sz="2400"/>
              <a:t>The median, </a:t>
            </a:r>
            <a:r>
              <a:rPr lang="en-US" sz="2400">
                <a:cs typeface="Times New Roman" charset="0"/>
                <a:sym typeface="Symbol" pitchFamily="18" charset="2"/>
              </a:rPr>
              <a:t>, of a set of values is such that half the values in the set are less than or equal to , and half are greater than or equal to .</a:t>
            </a:r>
          </a:p>
          <a:p>
            <a:pPr>
              <a:lnSpc>
                <a:spcPct val="90000"/>
              </a:lnSpc>
            </a:pPr>
            <a:r>
              <a:rPr lang="en-US" sz="2400">
                <a:cs typeface="Times New Roman" charset="0"/>
                <a:sym typeface="Symbol" pitchFamily="18" charset="2"/>
              </a:rPr>
              <a:t>We first sort the values of the pixel in question and its neighbors, determine their median, and assign this value to the pixel in the center. For example, in a 3 x 3 neighborhood, the median is the 5</a:t>
            </a:r>
            <a:r>
              <a:rPr lang="en-US" sz="2400" baseline="30000">
                <a:cs typeface="Times New Roman" charset="0"/>
                <a:sym typeface="Symbol" pitchFamily="18" charset="2"/>
              </a:rPr>
              <a:t>th</a:t>
            </a:r>
            <a:r>
              <a:rPr lang="en-US" sz="2400">
                <a:cs typeface="Times New Roman" charset="0"/>
                <a:sym typeface="Symbol" pitchFamily="18" charset="2"/>
              </a:rPr>
              <a:t> largest value.</a:t>
            </a:r>
            <a:r>
              <a:rPr lang="en-US" sz="2800">
                <a:cs typeface="Times New Roman" charset="0"/>
                <a:sym typeface="Symbol" pitchFamily="18" charset="2"/>
              </a:rPr>
              <a:t> </a:t>
            </a:r>
            <a:r>
              <a:rPr lang="en-US" sz="2800"/>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Order-Statistics Filters</a:t>
            </a:r>
          </a:p>
        </p:txBody>
      </p:sp>
      <p:sp>
        <p:nvSpPr>
          <p:cNvPr id="84995" name="Rectangle 3"/>
          <p:cNvSpPr>
            <a:spLocks noGrp="1" noChangeArrowheads="1"/>
          </p:cNvSpPr>
          <p:nvPr>
            <p:ph idx="1"/>
          </p:nvPr>
        </p:nvSpPr>
        <p:spPr/>
        <p:txBody>
          <a:bodyPr/>
          <a:lstStyle/>
          <a:p>
            <a:r>
              <a:rPr lang="en-US" sz="2800"/>
              <a:t>Isolated clusters of pixels that are light or dark with respect to their neighbors, and whose area is less than n</a:t>
            </a:r>
            <a:r>
              <a:rPr lang="en-US" sz="2800" baseline="30000"/>
              <a:t>2</a:t>
            </a:r>
            <a:r>
              <a:rPr lang="en-US" sz="2800"/>
              <a:t>/2, are eliminated by an n x n median filter.</a:t>
            </a:r>
          </a:p>
          <a:p>
            <a:r>
              <a:rPr lang="en-US" sz="2800"/>
              <a:t>In other order-statistics filters, we can use 100</a:t>
            </a:r>
            <a:r>
              <a:rPr lang="en-US" sz="2800" baseline="30000"/>
              <a:t>th</a:t>
            </a:r>
            <a:r>
              <a:rPr lang="en-US" sz="2800"/>
              <a:t> percentile results (</a:t>
            </a:r>
            <a:r>
              <a:rPr lang="en-US" sz="2800" i="1"/>
              <a:t>max filter</a:t>
            </a:r>
            <a:r>
              <a:rPr lang="en-US" sz="2800"/>
              <a:t>), which is useful in finding the brightest points in an image. Beside that, we can also use </a:t>
            </a:r>
            <a:r>
              <a:rPr lang="en-US" sz="2800" i="1"/>
              <a:t>min filter</a:t>
            </a:r>
            <a:r>
              <a:rPr lang="en-US" sz="2800"/>
              <a:t> and </a:t>
            </a:r>
            <a:r>
              <a:rPr lang="en-US" sz="2800" i="1"/>
              <a:t>mean filter</a:t>
            </a:r>
            <a:r>
              <a:rPr lang="en-US" sz="2800"/>
              <a:t>.</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Order-Statistics Filters</a:t>
            </a:r>
          </a:p>
        </p:txBody>
      </p:sp>
      <p:pic>
        <p:nvPicPr>
          <p:cNvPr id="86020" name="Picture 4"/>
          <p:cNvPicPr>
            <a:picLocks noGrp="1" noChangeAspect="1" noChangeArrowheads="1"/>
          </p:cNvPicPr>
          <p:nvPr>
            <p:ph idx="1"/>
          </p:nvPr>
        </p:nvPicPr>
        <p:blipFill>
          <a:blip r:embed="rId2"/>
          <a:srcRect/>
          <a:stretch>
            <a:fillRect/>
          </a:stretch>
        </p:blipFill>
        <p:spPr>
          <a:xfrm>
            <a:off x="785786" y="1000108"/>
            <a:ext cx="7620000" cy="3803650"/>
          </a:xfrm>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371600" y="304800"/>
            <a:ext cx="7543800" cy="1143000"/>
          </a:xfrm>
        </p:spPr>
        <p:txBody>
          <a:bodyPr/>
          <a:lstStyle/>
          <a:p>
            <a:r>
              <a:rPr lang="en-US"/>
              <a:t>Sharpening Spatial Filters</a:t>
            </a:r>
          </a:p>
        </p:txBody>
      </p:sp>
      <p:sp>
        <p:nvSpPr>
          <p:cNvPr id="87043" name="Rectangle 3"/>
          <p:cNvSpPr>
            <a:spLocks noGrp="1" noChangeArrowheads="1"/>
          </p:cNvSpPr>
          <p:nvPr>
            <p:ph idx="1"/>
          </p:nvPr>
        </p:nvSpPr>
        <p:spPr>
          <a:xfrm>
            <a:off x="1371600" y="1676400"/>
            <a:ext cx="7620000" cy="4419600"/>
          </a:xfrm>
        </p:spPr>
        <p:txBody>
          <a:bodyPr>
            <a:normAutofit fontScale="92500"/>
          </a:bodyPr>
          <a:lstStyle/>
          <a:p>
            <a:pPr>
              <a:lnSpc>
                <a:spcPct val="90000"/>
              </a:lnSpc>
            </a:pPr>
            <a:r>
              <a:rPr lang="en-US" sz="2800"/>
              <a:t>The principal objective of sharpening is to highlight fine detail in an imae or to enhance detail that has been blurred, either in error or as a natural effect of a particular method of image acquisition.</a:t>
            </a:r>
          </a:p>
          <a:p>
            <a:pPr>
              <a:lnSpc>
                <a:spcPct val="90000"/>
              </a:lnSpc>
            </a:pPr>
            <a:r>
              <a:rPr lang="en-US" sz="2800"/>
              <a:t>Image blurring could be accomplished in the spatial domain by pixel averaging in a neighborhood. Since averaging is analogous to integration, it is logical to conclude that sharpening could be accomplished by spatial differentiation.</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Sharpening Spatial Filters</a:t>
            </a:r>
          </a:p>
        </p:txBody>
      </p:sp>
      <p:sp>
        <p:nvSpPr>
          <p:cNvPr id="88067" name="Rectangle 3"/>
          <p:cNvSpPr>
            <a:spLocks noGrp="1" noChangeArrowheads="1"/>
          </p:cNvSpPr>
          <p:nvPr>
            <p:ph idx="1"/>
          </p:nvPr>
        </p:nvSpPr>
        <p:spPr/>
        <p:txBody>
          <a:bodyPr>
            <a:normAutofit lnSpcReduction="10000"/>
          </a:bodyPr>
          <a:lstStyle/>
          <a:p>
            <a:pPr marL="609600" indent="-609600">
              <a:lnSpc>
                <a:spcPct val="90000"/>
              </a:lnSpc>
            </a:pPr>
            <a:r>
              <a:rPr lang="en-US" sz="2800"/>
              <a:t>The derivatives of a digital function are defined in terms of differences. There are various way to define these differences. However, we require that any definition we use for a first derivative :</a:t>
            </a:r>
          </a:p>
          <a:p>
            <a:pPr marL="609600" indent="-609600">
              <a:lnSpc>
                <a:spcPct val="90000"/>
              </a:lnSpc>
              <a:buFont typeface="Wingdings" pitchFamily="2" charset="2"/>
              <a:buAutoNum type="arabicPeriod"/>
            </a:pPr>
            <a:r>
              <a:rPr lang="en-US" sz="2800"/>
              <a:t>must be zero in flat segments (areas of constant gray-level values)</a:t>
            </a:r>
          </a:p>
          <a:p>
            <a:pPr marL="609600" indent="-609600">
              <a:lnSpc>
                <a:spcPct val="90000"/>
              </a:lnSpc>
              <a:buFont typeface="Wingdings" pitchFamily="2" charset="2"/>
              <a:buAutoNum type="arabicPeriod"/>
            </a:pPr>
            <a:r>
              <a:rPr lang="en-US" sz="2800"/>
              <a:t>must be nonzero at the onset of a gray-level step or ramp</a:t>
            </a:r>
          </a:p>
          <a:p>
            <a:pPr marL="609600" indent="-609600">
              <a:lnSpc>
                <a:spcPct val="90000"/>
              </a:lnSpc>
              <a:buFont typeface="Wingdings" pitchFamily="2" charset="2"/>
              <a:buAutoNum type="arabicPeriod"/>
            </a:pPr>
            <a:r>
              <a:rPr lang="en-US" sz="2800"/>
              <a:t>must be nonzero along ramps.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Sharpening Spatial Filters</a:t>
            </a:r>
          </a:p>
        </p:txBody>
      </p:sp>
      <p:sp>
        <p:nvSpPr>
          <p:cNvPr id="89091" name="Rectangle 3"/>
          <p:cNvSpPr>
            <a:spLocks noGrp="1" noChangeArrowheads="1"/>
          </p:cNvSpPr>
          <p:nvPr>
            <p:ph idx="1"/>
          </p:nvPr>
        </p:nvSpPr>
        <p:spPr/>
        <p:txBody>
          <a:bodyPr/>
          <a:lstStyle/>
          <a:p>
            <a:pPr marL="609600" indent="-609600"/>
            <a:r>
              <a:rPr lang="en-US"/>
              <a:t>Similarly, any definition of second derivative :</a:t>
            </a:r>
          </a:p>
          <a:p>
            <a:pPr marL="609600" indent="-609600">
              <a:buFont typeface="Wingdings" pitchFamily="2" charset="2"/>
              <a:buAutoNum type="arabicPeriod"/>
            </a:pPr>
            <a:r>
              <a:rPr lang="en-US"/>
              <a:t>must be zero in flat segments </a:t>
            </a:r>
          </a:p>
          <a:p>
            <a:pPr marL="609600" indent="-609600">
              <a:buFont typeface="Wingdings" pitchFamily="2" charset="2"/>
              <a:buAutoNum type="arabicPeriod"/>
            </a:pPr>
            <a:r>
              <a:rPr lang="en-US"/>
              <a:t>must be nonzero at the onset of a gray-level step or ramp</a:t>
            </a:r>
          </a:p>
          <a:p>
            <a:pPr marL="609600" indent="-609600">
              <a:buFont typeface="Wingdings" pitchFamily="2" charset="2"/>
              <a:buAutoNum type="arabicPeriod"/>
            </a:pPr>
            <a:r>
              <a:rPr lang="en-US"/>
              <a:t>must be zero along ramps of constant slope.</a:t>
            </a:r>
          </a:p>
          <a:p>
            <a:pPr marL="609600" indent="-609600"/>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Sharpening Spatial Filters</a:t>
            </a:r>
          </a:p>
        </p:txBody>
      </p:sp>
      <p:sp>
        <p:nvSpPr>
          <p:cNvPr id="90115" name="Rectangle 3"/>
          <p:cNvSpPr>
            <a:spLocks noGrp="1" noChangeArrowheads="1"/>
          </p:cNvSpPr>
          <p:nvPr>
            <p:ph idx="1"/>
          </p:nvPr>
        </p:nvSpPr>
        <p:spPr/>
        <p:txBody>
          <a:bodyPr/>
          <a:lstStyle/>
          <a:p>
            <a:r>
              <a:rPr lang="en-US" dirty="0"/>
              <a:t>A basic definition of the first-order derivative of a one-dimensional function f(x) is the difference :</a:t>
            </a:r>
          </a:p>
          <a:p>
            <a:pPr>
              <a:buFont typeface="Wingdings" pitchFamily="2" charset="2"/>
              <a:buNone/>
            </a:pPr>
            <a:r>
              <a:rPr lang="en-US" dirty="0">
                <a:cs typeface="Times New Roman" charset="0"/>
                <a:sym typeface="Symbol" pitchFamily="18" charset="2"/>
              </a:rPr>
              <a:t>		f/x = f(x+1) – f(x)</a:t>
            </a:r>
          </a:p>
          <a:p>
            <a:r>
              <a:rPr lang="en-US" dirty="0">
                <a:cs typeface="Times New Roman" charset="0"/>
                <a:sym typeface="Symbol" pitchFamily="18" charset="2"/>
              </a:rPr>
              <a:t>Similarly, the definition of second-order derivative is the difference :</a:t>
            </a:r>
          </a:p>
          <a:p>
            <a:pPr>
              <a:buFont typeface="Wingdings" pitchFamily="2" charset="2"/>
              <a:buNone/>
            </a:pPr>
            <a:r>
              <a:rPr lang="en-US" dirty="0">
                <a:cs typeface="Times New Roman" charset="0"/>
                <a:sym typeface="Symbol" pitchFamily="18" charset="2"/>
              </a:rPr>
              <a:t>		</a:t>
            </a:r>
            <a:r>
              <a:rPr lang="en-US" baseline="30000" dirty="0">
                <a:cs typeface="Times New Roman" charset="0"/>
                <a:sym typeface="Symbol" pitchFamily="18" charset="2"/>
              </a:rPr>
              <a:t>2</a:t>
            </a:r>
            <a:r>
              <a:rPr lang="en-US" dirty="0">
                <a:cs typeface="Times New Roman" charset="0"/>
                <a:sym typeface="Symbol" pitchFamily="18" charset="2"/>
              </a:rPr>
              <a:t>f/x</a:t>
            </a:r>
            <a:r>
              <a:rPr lang="en-US" baseline="30000" dirty="0">
                <a:cs typeface="Times New Roman" charset="0"/>
                <a:sym typeface="Symbol" pitchFamily="18" charset="2"/>
              </a:rPr>
              <a:t>2</a:t>
            </a:r>
            <a:r>
              <a:rPr lang="en-US" dirty="0">
                <a:cs typeface="Times New Roman" charset="0"/>
                <a:sym typeface="Symbol" pitchFamily="18" charset="2"/>
              </a:rPr>
              <a:t> = f(x+1) + f(x-1) – </a:t>
            </a:r>
            <a:r>
              <a:rPr lang="id-ID" dirty="0" smtClean="0">
                <a:cs typeface="Times New Roman" charset="0"/>
                <a:sym typeface="Symbol" pitchFamily="18" charset="2"/>
              </a:rPr>
              <a:t>2</a:t>
            </a:r>
            <a:r>
              <a:rPr lang="en-US" dirty="0" smtClean="0">
                <a:cs typeface="Times New Roman" charset="0"/>
                <a:sym typeface="Symbol" pitchFamily="18" charset="2"/>
              </a:rPr>
              <a:t>f(x</a:t>
            </a:r>
            <a:r>
              <a:rPr lang="en-US" dirty="0">
                <a:cs typeface="Times New Roman" charset="0"/>
                <a:sym typeface="Symbol" pitchFamily="18" charset="2"/>
              </a:rPr>
              <a:t>)</a:t>
            </a:r>
          </a:p>
          <a:p>
            <a:pPr>
              <a:buFont typeface="Wingdings" pitchFamily="2" charset="2"/>
              <a:buNone/>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blurred</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1803135" y="530225"/>
            <a:ext cx="5583767"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371600" y="228600"/>
            <a:ext cx="7543800" cy="838200"/>
          </a:xfrm>
        </p:spPr>
        <p:txBody>
          <a:bodyPr/>
          <a:lstStyle/>
          <a:p>
            <a:r>
              <a:rPr lang="en-US"/>
              <a:t>Sharpening Spatial Filters</a:t>
            </a:r>
          </a:p>
        </p:txBody>
      </p:sp>
      <p:pic>
        <p:nvPicPr>
          <p:cNvPr id="91140" name="Picture 4"/>
          <p:cNvPicPr>
            <a:picLocks noGrp="1" noChangeAspect="1" noChangeArrowheads="1"/>
          </p:cNvPicPr>
          <p:nvPr>
            <p:ph idx="1"/>
          </p:nvPr>
        </p:nvPicPr>
        <p:blipFill>
          <a:blip r:embed="rId2"/>
          <a:stretch>
            <a:fillRect/>
          </a:stretch>
        </p:blipFill>
        <p:spPr>
          <a:xfrm>
            <a:off x="1928794" y="1357298"/>
            <a:ext cx="5227329" cy="4187825"/>
          </a:xfrm>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Sharpening Spatial Filters</a:t>
            </a:r>
          </a:p>
        </p:txBody>
      </p:sp>
      <p:sp>
        <p:nvSpPr>
          <p:cNvPr id="92163" name="Rectangle 3"/>
          <p:cNvSpPr>
            <a:spLocks noGrp="1" noChangeArrowheads="1"/>
          </p:cNvSpPr>
          <p:nvPr>
            <p:ph idx="1"/>
          </p:nvPr>
        </p:nvSpPr>
        <p:spPr/>
        <p:txBody>
          <a:bodyPr>
            <a:normAutofit lnSpcReduction="10000"/>
          </a:bodyPr>
          <a:lstStyle/>
          <a:p>
            <a:pPr marL="609600" indent="-609600">
              <a:lnSpc>
                <a:spcPct val="90000"/>
              </a:lnSpc>
            </a:pPr>
            <a:r>
              <a:rPr lang="en-US" sz="2800"/>
              <a:t>Comparing the response between first- and second-order :</a:t>
            </a:r>
          </a:p>
          <a:p>
            <a:pPr marL="609600" indent="-609600">
              <a:lnSpc>
                <a:spcPct val="90000"/>
              </a:lnSpc>
              <a:buFont typeface="Wingdings" pitchFamily="2" charset="2"/>
              <a:buAutoNum type="arabicPeriod"/>
            </a:pPr>
            <a:r>
              <a:rPr lang="en-US" sz="2800"/>
              <a:t>FOD generally produce thicker edges in an image</a:t>
            </a:r>
          </a:p>
          <a:p>
            <a:pPr marL="609600" indent="-609600">
              <a:lnSpc>
                <a:spcPct val="90000"/>
              </a:lnSpc>
              <a:buFont typeface="Wingdings" pitchFamily="2" charset="2"/>
              <a:buAutoNum type="arabicPeriod"/>
            </a:pPr>
            <a:r>
              <a:rPr lang="en-US" sz="2800"/>
              <a:t>SOD have a stronger response to fine detail, such as thin llines and isolated points</a:t>
            </a:r>
          </a:p>
          <a:p>
            <a:pPr marL="609600" indent="-609600">
              <a:lnSpc>
                <a:spcPct val="90000"/>
              </a:lnSpc>
              <a:buFont typeface="Wingdings" pitchFamily="2" charset="2"/>
              <a:buAutoNum type="arabicPeriod"/>
            </a:pPr>
            <a:r>
              <a:rPr lang="en-US" sz="2800"/>
              <a:t>FOD generally have a stronger response to a gray-level step</a:t>
            </a:r>
          </a:p>
          <a:p>
            <a:pPr marL="609600" indent="-609600">
              <a:lnSpc>
                <a:spcPct val="90000"/>
              </a:lnSpc>
              <a:buFont typeface="Wingdings" pitchFamily="2" charset="2"/>
              <a:buAutoNum type="arabicPeriod"/>
            </a:pPr>
            <a:r>
              <a:rPr lang="en-US" sz="2800"/>
              <a:t>SOD produce a double response at step changes in gray-level.</a:t>
            </a:r>
          </a:p>
          <a:p>
            <a:pPr marL="609600" indent="-609600">
              <a:lnSpc>
                <a:spcPct val="90000"/>
              </a:lnSpc>
              <a:buFont typeface="Wingdings" pitchFamily="2" charset="2"/>
              <a:buAutoNum type="arabicPeriod"/>
            </a:pPr>
            <a:endParaRPr lang="en-US" sz="280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Sharpening Spatial Filters</a:t>
            </a:r>
          </a:p>
        </p:txBody>
      </p:sp>
      <p:sp>
        <p:nvSpPr>
          <p:cNvPr id="93187" name="Rectangle 3"/>
          <p:cNvSpPr>
            <a:spLocks noGrp="1" noChangeArrowheads="1"/>
          </p:cNvSpPr>
          <p:nvPr>
            <p:ph idx="1"/>
          </p:nvPr>
        </p:nvSpPr>
        <p:spPr/>
        <p:txBody>
          <a:bodyPr/>
          <a:lstStyle/>
          <a:p>
            <a:r>
              <a:rPr lang="en-US"/>
              <a:t>In most applications, the SOD is better suited than the FOD for image enhancement because of the ability of the former to enhance fine detail.</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371600" y="228600"/>
            <a:ext cx="7543800" cy="1371600"/>
          </a:xfrm>
        </p:spPr>
        <p:txBody>
          <a:bodyPr>
            <a:normAutofit fontScale="90000"/>
          </a:bodyPr>
          <a:lstStyle/>
          <a:p>
            <a:r>
              <a:rPr lang="en-US"/>
              <a:t>Use of SOD for Enhancement – The Laplacian</a:t>
            </a:r>
          </a:p>
        </p:txBody>
      </p:sp>
      <p:sp>
        <p:nvSpPr>
          <p:cNvPr id="94211" name="Rectangle 3"/>
          <p:cNvSpPr>
            <a:spLocks noGrp="1" noChangeArrowheads="1"/>
          </p:cNvSpPr>
          <p:nvPr>
            <p:ph idx="1"/>
          </p:nvPr>
        </p:nvSpPr>
        <p:spPr>
          <a:xfrm>
            <a:off x="1371600" y="1828800"/>
            <a:ext cx="7620000" cy="4267200"/>
          </a:xfrm>
        </p:spPr>
        <p:txBody>
          <a:bodyPr>
            <a:normAutofit fontScale="92500"/>
          </a:bodyPr>
          <a:lstStyle/>
          <a:p>
            <a:pPr>
              <a:lnSpc>
                <a:spcPct val="90000"/>
              </a:lnSpc>
            </a:pPr>
            <a:r>
              <a:rPr lang="en-US" sz="2800"/>
              <a:t>The simplest isotropic derivative operator (rotation invariant) is the Laplacian, which, for a function (image) f(x,y) of two variables, is defined as :</a:t>
            </a:r>
          </a:p>
          <a:p>
            <a:pPr>
              <a:lnSpc>
                <a:spcPct val="90000"/>
              </a:lnSpc>
              <a:buFont typeface="Wingdings" pitchFamily="2" charset="2"/>
              <a:buNone/>
            </a:pPr>
            <a:r>
              <a:rPr lang="en-US" sz="2800">
                <a:cs typeface="Times New Roman" charset="0"/>
                <a:sym typeface="Symbol" pitchFamily="18" charset="2"/>
              </a:rPr>
              <a:t>		</a:t>
            </a:r>
            <a:r>
              <a:rPr lang="en-US" sz="2800" baseline="30000">
                <a:cs typeface="Times New Roman" charset="0"/>
                <a:sym typeface="Symbol" pitchFamily="18" charset="2"/>
              </a:rPr>
              <a:t>2</a:t>
            </a:r>
            <a:r>
              <a:rPr lang="en-US" sz="2800">
                <a:cs typeface="Times New Roman" charset="0"/>
                <a:sym typeface="Symbol" pitchFamily="18" charset="2"/>
              </a:rPr>
              <a:t>f = </a:t>
            </a:r>
            <a:r>
              <a:rPr lang="en-US" sz="2800" baseline="30000">
                <a:cs typeface="Times New Roman" charset="0"/>
                <a:sym typeface="Symbol" pitchFamily="18" charset="2"/>
              </a:rPr>
              <a:t>2</a:t>
            </a:r>
            <a:r>
              <a:rPr lang="en-US" sz="2800">
                <a:cs typeface="Times New Roman" charset="0"/>
                <a:sym typeface="Symbol" pitchFamily="18" charset="2"/>
              </a:rPr>
              <a:t>f/x</a:t>
            </a:r>
            <a:r>
              <a:rPr lang="en-US" sz="2800" baseline="30000">
                <a:cs typeface="Times New Roman" charset="0"/>
                <a:sym typeface="Symbol" pitchFamily="18" charset="2"/>
              </a:rPr>
              <a:t>2</a:t>
            </a:r>
            <a:r>
              <a:rPr lang="en-US" sz="2800">
                <a:cs typeface="Times New Roman" charset="0"/>
                <a:sym typeface="Symbol" pitchFamily="18" charset="2"/>
              </a:rPr>
              <a:t> + </a:t>
            </a:r>
            <a:r>
              <a:rPr lang="en-US" sz="2800" baseline="30000">
                <a:cs typeface="Times New Roman" charset="0"/>
                <a:sym typeface="Symbol" pitchFamily="18" charset="2"/>
              </a:rPr>
              <a:t>2</a:t>
            </a:r>
            <a:r>
              <a:rPr lang="en-US" sz="2800">
                <a:cs typeface="Times New Roman" charset="0"/>
                <a:sym typeface="Symbol" pitchFamily="18" charset="2"/>
              </a:rPr>
              <a:t>f/y</a:t>
            </a:r>
            <a:r>
              <a:rPr lang="en-US" sz="2800" baseline="30000">
                <a:cs typeface="Times New Roman" charset="0"/>
                <a:sym typeface="Symbol" pitchFamily="18" charset="2"/>
              </a:rPr>
              <a:t>2</a:t>
            </a:r>
          </a:p>
          <a:p>
            <a:pPr>
              <a:lnSpc>
                <a:spcPct val="90000"/>
              </a:lnSpc>
            </a:pPr>
            <a:r>
              <a:rPr lang="en-US" sz="2800"/>
              <a:t>The definition for the partial SOD in the x-direction :</a:t>
            </a:r>
          </a:p>
          <a:p>
            <a:pPr>
              <a:lnSpc>
                <a:spcPct val="90000"/>
              </a:lnSpc>
              <a:buFont typeface="Wingdings" pitchFamily="2" charset="2"/>
              <a:buNone/>
            </a:pPr>
            <a:r>
              <a:rPr lang="en-US" sz="2800">
                <a:cs typeface="Times New Roman" charset="0"/>
                <a:sym typeface="Symbol" pitchFamily="18" charset="2"/>
              </a:rPr>
              <a:t>		</a:t>
            </a:r>
            <a:r>
              <a:rPr lang="en-US" sz="2800" baseline="30000">
                <a:cs typeface="Times New Roman" charset="0"/>
                <a:sym typeface="Symbol" pitchFamily="18" charset="2"/>
              </a:rPr>
              <a:t>2</a:t>
            </a:r>
            <a:r>
              <a:rPr lang="en-US" sz="2800">
                <a:cs typeface="Times New Roman" charset="0"/>
                <a:sym typeface="Symbol" pitchFamily="18" charset="2"/>
              </a:rPr>
              <a:t>f/x</a:t>
            </a:r>
            <a:r>
              <a:rPr lang="en-US" sz="2800" baseline="30000">
                <a:cs typeface="Times New Roman" charset="0"/>
                <a:sym typeface="Symbol" pitchFamily="18" charset="2"/>
              </a:rPr>
              <a:t>2 </a:t>
            </a:r>
            <a:r>
              <a:rPr lang="en-US" sz="2800">
                <a:cs typeface="Times New Roman" charset="0"/>
                <a:sym typeface="Symbol" pitchFamily="18" charset="2"/>
              </a:rPr>
              <a:t>= f(x+1,y)+f(x-1,y) - 2f(x,y)</a:t>
            </a:r>
          </a:p>
          <a:p>
            <a:pPr>
              <a:lnSpc>
                <a:spcPct val="90000"/>
              </a:lnSpc>
              <a:buFont typeface="Wingdings" pitchFamily="2" charset="2"/>
              <a:buNone/>
            </a:pPr>
            <a:r>
              <a:rPr lang="en-US" sz="2800">
                <a:cs typeface="Times New Roman" charset="0"/>
                <a:sym typeface="Symbol" pitchFamily="18" charset="2"/>
              </a:rPr>
              <a:t>	and in the y-direction :</a:t>
            </a:r>
          </a:p>
          <a:p>
            <a:pPr>
              <a:lnSpc>
                <a:spcPct val="90000"/>
              </a:lnSpc>
              <a:buFont typeface="Wingdings" pitchFamily="2" charset="2"/>
              <a:buNone/>
            </a:pPr>
            <a:r>
              <a:rPr lang="en-US" sz="2800">
                <a:cs typeface="Times New Roman" charset="0"/>
                <a:sym typeface="Symbol" pitchFamily="18" charset="2"/>
              </a:rPr>
              <a:t>		</a:t>
            </a:r>
            <a:r>
              <a:rPr lang="en-US" sz="2800" baseline="30000">
                <a:cs typeface="Times New Roman" charset="0"/>
                <a:sym typeface="Symbol" pitchFamily="18" charset="2"/>
              </a:rPr>
              <a:t>2</a:t>
            </a:r>
            <a:r>
              <a:rPr lang="en-US" sz="2800">
                <a:cs typeface="Times New Roman" charset="0"/>
                <a:sym typeface="Symbol" pitchFamily="18" charset="2"/>
              </a:rPr>
              <a:t>f/y</a:t>
            </a:r>
            <a:r>
              <a:rPr lang="en-US" sz="2800" baseline="30000">
                <a:cs typeface="Times New Roman" charset="0"/>
                <a:sym typeface="Symbol" pitchFamily="18" charset="2"/>
              </a:rPr>
              <a:t>2</a:t>
            </a:r>
            <a:r>
              <a:rPr lang="en-US" sz="2800">
                <a:cs typeface="Times New Roman" charset="0"/>
                <a:sym typeface="Symbol" pitchFamily="18" charset="2"/>
              </a:rPr>
              <a:t> = f(x,y+1)+f(x,y-1) - 2f(x,y)</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fontScale="90000"/>
          </a:bodyPr>
          <a:lstStyle/>
          <a:p>
            <a:r>
              <a:rPr lang="en-US"/>
              <a:t>Use of SOD for Enhancement – The Laplacian</a:t>
            </a:r>
          </a:p>
        </p:txBody>
      </p:sp>
      <p:sp>
        <p:nvSpPr>
          <p:cNvPr id="95235" name="Rectangle 3"/>
          <p:cNvSpPr>
            <a:spLocks noGrp="1" noChangeArrowheads="1"/>
          </p:cNvSpPr>
          <p:nvPr>
            <p:ph idx="1"/>
          </p:nvPr>
        </p:nvSpPr>
        <p:spPr/>
        <p:txBody>
          <a:bodyPr/>
          <a:lstStyle/>
          <a:p>
            <a:r>
              <a:rPr lang="en-US" sz="2800"/>
              <a:t>The digital implementation of the 2D Laplacian :</a:t>
            </a:r>
          </a:p>
          <a:p>
            <a:pPr>
              <a:buFont typeface="Wingdings" pitchFamily="2" charset="2"/>
              <a:buNone/>
            </a:pPr>
            <a:r>
              <a:rPr lang="en-US" sz="2800">
                <a:cs typeface="Times New Roman" charset="0"/>
                <a:sym typeface="Symbol" pitchFamily="18" charset="2"/>
              </a:rPr>
              <a:t>		</a:t>
            </a:r>
            <a:r>
              <a:rPr lang="en-US" sz="2800" baseline="30000">
                <a:cs typeface="Times New Roman" charset="0"/>
                <a:sym typeface="Symbol" pitchFamily="18" charset="2"/>
              </a:rPr>
              <a:t>2</a:t>
            </a:r>
            <a:r>
              <a:rPr lang="en-US" sz="2800">
                <a:cs typeface="Times New Roman" charset="0"/>
                <a:sym typeface="Symbol" pitchFamily="18" charset="2"/>
              </a:rPr>
              <a:t>f = [f(x+1,y)+f(x-1,y)+ 					f(x,y+1)+f(x,y-1)] – 4f(x,y)</a:t>
            </a:r>
          </a:p>
          <a:p>
            <a:r>
              <a:rPr lang="en-US" sz="2800">
                <a:cs typeface="Times New Roman" charset="0"/>
                <a:sym typeface="Symbol" pitchFamily="18" charset="2"/>
              </a:rPr>
              <a:t>Background features can be “recovered” while still preserving the sharpening effect of the Laplacian operation simply by adding/subtracting the original and Laplacian images.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fontScale="90000"/>
          </a:bodyPr>
          <a:lstStyle/>
          <a:p>
            <a:r>
              <a:rPr lang="en-US"/>
              <a:t>Use of SOD for Enhancement – The Laplacian</a:t>
            </a:r>
          </a:p>
        </p:txBody>
      </p:sp>
      <p:pic>
        <p:nvPicPr>
          <p:cNvPr id="97284" name="Picture 4"/>
          <p:cNvPicPr>
            <a:picLocks noGrp="1" noChangeAspect="1" noChangeArrowheads="1"/>
          </p:cNvPicPr>
          <p:nvPr>
            <p:ph idx="1"/>
          </p:nvPr>
        </p:nvPicPr>
        <p:blipFill>
          <a:blip r:embed="rId2"/>
          <a:srcRect/>
          <a:stretch>
            <a:fillRect/>
          </a:stretch>
        </p:blipFill>
        <p:spPr>
          <a:xfrm>
            <a:off x="1000100" y="642918"/>
            <a:ext cx="6824663" cy="4114800"/>
          </a:xfrm>
          <a:noFill/>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US"/>
              <a:t>Use of SOD for Enhancement – The Laplacian</a:t>
            </a:r>
          </a:p>
        </p:txBody>
      </p:sp>
      <p:sp>
        <p:nvSpPr>
          <p:cNvPr id="96259" name="Rectangle 3"/>
          <p:cNvSpPr>
            <a:spLocks noGrp="1" noChangeArrowheads="1"/>
          </p:cNvSpPr>
          <p:nvPr>
            <p:ph idx="1"/>
          </p:nvPr>
        </p:nvSpPr>
        <p:spPr/>
        <p:txBody>
          <a:bodyPr/>
          <a:lstStyle/>
          <a:p>
            <a:pPr marL="533400" indent="-533400"/>
            <a:r>
              <a:rPr lang="en-US" sz="2800"/>
              <a:t>The basic way in which we use theLaplacian for image enhancement is as follows :</a:t>
            </a:r>
          </a:p>
          <a:p>
            <a:pPr marL="533400" indent="-533400">
              <a:buFont typeface="Wingdings" pitchFamily="2" charset="2"/>
              <a:buAutoNum type="arabicPeriod"/>
            </a:pPr>
            <a:r>
              <a:rPr lang="en-US" sz="2800"/>
              <a:t>g(x,y)=f(x,y)- </a:t>
            </a:r>
            <a:r>
              <a:rPr lang="en-US" sz="2800">
                <a:cs typeface="Times New Roman" charset="0"/>
                <a:sym typeface="Symbol" pitchFamily="18" charset="2"/>
              </a:rPr>
              <a:t></a:t>
            </a:r>
            <a:r>
              <a:rPr lang="en-US" sz="2800" baseline="30000">
                <a:cs typeface="Times New Roman" charset="0"/>
                <a:sym typeface="Symbol" pitchFamily="18" charset="2"/>
              </a:rPr>
              <a:t>2</a:t>
            </a:r>
            <a:r>
              <a:rPr lang="en-US" sz="2800">
                <a:cs typeface="Times New Roman" charset="0"/>
                <a:sym typeface="Symbol" pitchFamily="18" charset="2"/>
              </a:rPr>
              <a:t>f(x,y), if the center coefficient of the Laplacian mask is negative.</a:t>
            </a:r>
          </a:p>
          <a:p>
            <a:pPr marL="533400" indent="-533400">
              <a:buFont typeface="Wingdings" pitchFamily="2" charset="2"/>
              <a:buAutoNum type="arabicPeriod"/>
            </a:pPr>
            <a:r>
              <a:rPr lang="en-US" sz="2800"/>
              <a:t>g(x,y)=f(x,y) + </a:t>
            </a:r>
            <a:r>
              <a:rPr lang="en-US" sz="2800">
                <a:cs typeface="Times New Roman" charset="0"/>
                <a:sym typeface="Symbol" pitchFamily="18" charset="2"/>
              </a:rPr>
              <a:t></a:t>
            </a:r>
            <a:r>
              <a:rPr lang="en-US" sz="2800" baseline="30000">
                <a:cs typeface="Times New Roman" charset="0"/>
                <a:sym typeface="Symbol" pitchFamily="18" charset="2"/>
              </a:rPr>
              <a:t>2</a:t>
            </a:r>
            <a:r>
              <a:rPr lang="en-US" sz="2800">
                <a:cs typeface="Times New Roman" charset="0"/>
                <a:sym typeface="Symbol" pitchFamily="18" charset="2"/>
              </a:rPr>
              <a:t>f(x,y), if the center coefficient of the Laplacian mask is positive.</a:t>
            </a:r>
          </a:p>
          <a:p>
            <a:pPr marL="533400" indent="-533400">
              <a:buFont typeface="Wingdings" pitchFamily="2" charset="2"/>
              <a:buNone/>
            </a:pPr>
            <a:endParaRPr lang="en-US" sz="2800">
              <a:cs typeface="Times New Roman" charset="0"/>
              <a:sym typeface="Symbol" pitchFamily="18" charset="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normAutofit fontScale="90000"/>
          </a:bodyPr>
          <a:lstStyle/>
          <a:p>
            <a:r>
              <a:rPr lang="en-US"/>
              <a:t>Use of SOD for Enhancement – The Laplacian</a:t>
            </a:r>
          </a:p>
        </p:txBody>
      </p:sp>
      <p:pic>
        <p:nvPicPr>
          <p:cNvPr id="98308" name="Picture 4"/>
          <p:cNvPicPr>
            <a:picLocks noGrp="1" noChangeAspect="1" noChangeArrowheads="1"/>
          </p:cNvPicPr>
          <p:nvPr>
            <p:ph idx="1"/>
          </p:nvPr>
        </p:nvPicPr>
        <p:blipFill>
          <a:blip r:embed="rId2"/>
          <a:srcRect/>
          <a:stretch>
            <a:fillRect/>
          </a:stretch>
        </p:blipFill>
        <p:spPr>
          <a:xfrm>
            <a:off x="1643042" y="357166"/>
            <a:ext cx="5638800" cy="4495800"/>
          </a:xfrm>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r>
              <a:rPr lang="en-US"/>
              <a:t>Unsharp masking and high-boost filtering</a:t>
            </a:r>
            <a:endParaRPr lang="en-GB"/>
          </a:p>
        </p:txBody>
      </p:sp>
      <p:sp>
        <p:nvSpPr>
          <p:cNvPr id="99331" name="Rectangle 3"/>
          <p:cNvSpPr>
            <a:spLocks noGrp="1" noChangeArrowheads="1"/>
          </p:cNvSpPr>
          <p:nvPr>
            <p:ph idx="1"/>
          </p:nvPr>
        </p:nvSpPr>
        <p:spPr/>
        <p:txBody>
          <a:bodyPr>
            <a:normAutofit lnSpcReduction="10000"/>
          </a:bodyPr>
          <a:lstStyle/>
          <a:p>
            <a:r>
              <a:rPr lang="en-US" sz="2800"/>
              <a:t>A process used for many years in the publishing industry to sharpen images consists of subtracting a blurred version of an image from the image itself. This process, called unsharp masking, is expressed as :</a:t>
            </a:r>
          </a:p>
          <a:p>
            <a:pPr>
              <a:buFont typeface="Wingdings" pitchFamily="2" charset="2"/>
              <a:buNone/>
            </a:pPr>
            <a:r>
              <a:rPr lang="en-US" sz="2800"/>
              <a:t>	fs(x,y)=f(x,y)-fb(x,y)</a:t>
            </a:r>
          </a:p>
          <a:p>
            <a:r>
              <a:rPr lang="en-US" sz="2800"/>
              <a:t>where fs(x,y) denotes the sharpened image obtained by unsharp masking, and fb(x,y) is a blurred version of f(x,y).</a:t>
            </a:r>
            <a:endParaRPr lang="en-GB" sz="2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r>
              <a:rPr lang="en-US"/>
              <a:t>Unsharp masking and high-boost filtering</a:t>
            </a:r>
            <a:endParaRPr lang="en-GB"/>
          </a:p>
        </p:txBody>
      </p:sp>
      <p:sp>
        <p:nvSpPr>
          <p:cNvPr id="100355" name="Rectangle 3"/>
          <p:cNvSpPr>
            <a:spLocks noGrp="1" noChangeArrowheads="1"/>
          </p:cNvSpPr>
          <p:nvPr>
            <p:ph idx="1"/>
          </p:nvPr>
        </p:nvSpPr>
        <p:spPr/>
        <p:txBody>
          <a:bodyPr/>
          <a:lstStyle/>
          <a:p>
            <a:r>
              <a:rPr lang="en-US"/>
              <a:t>A further generalization of unsharp masking is called high-boost filtering.</a:t>
            </a:r>
          </a:p>
          <a:p>
            <a:r>
              <a:rPr lang="en-US"/>
              <a:t>A high-boost filtered image, fhb, is defined as:</a:t>
            </a:r>
          </a:p>
          <a:p>
            <a:pPr>
              <a:buFont typeface="Wingdings" pitchFamily="2" charset="2"/>
              <a:buNone/>
            </a:pPr>
            <a:r>
              <a:rPr lang="en-US"/>
              <a:t>		fhb(x,y)=Af(x,y)-fb(x,y)</a:t>
            </a:r>
          </a:p>
          <a:p>
            <a:r>
              <a:rPr lang="en-US"/>
              <a:t>where A&gt;=a and fb is a blurred version of f.</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rotated</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1824947" y="530225"/>
            <a:ext cx="5540143" cy="4187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normAutofit fontScale="90000"/>
          </a:bodyPr>
          <a:lstStyle/>
          <a:p>
            <a:r>
              <a:rPr lang="en-US"/>
              <a:t>Unsharp masking and high-boost filtering</a:t>
            </a:r>
            <a:endParaRPr lang="en-GB"/>
          </a:p>
        </p:txBody>
      </p:sp>
      <p:sp>
        <p:nvSpPr>
          <p:cNvPr id="101379" name="Rectangle 3"/>
          <p:cNvSpPr>
            <a:spLocks noGrp="1" noChangeArrowheads="1"/>
          </p:cNvSpPr>
          <p:nvPr>
            <p:ph idx="1"/>
          </p:nvPr>
        </p:nvSpPr>
        <p:spPr/>
        <p:txBody>
          <a:bodyPr>
            <a:normAutofit lnSpcReduction="10000"/>
          </a:bodyPr>
          <a:lstStyle/>
          <a:p>
            <a:pPr marL="609600" indent="-609600"/>
            <a:r>
              <a:rPr lang="en-US" sz="2800"/>
              <a:t>Those equation may be written as :</a:t>
            </a:r>
          </a:p>
          <a:p>
            <a:pPr marL="609600" indent="-609600">
              <a:buFont typeface="Wingdings" pitchFamily="2" charset="2"/>
              <a:buNone/>
            </a:pPr>
            <a:r>
              <a:rPr lang="en-US" sz="2800"/>
              <a:t>		fhb(x,y)=(A-1)f(x,y)+fs(s,y)</a:t>
            </a:r>
          </a:p>
          <a:p>
            <a:pPr marL="609600" indent="-609600"/>
            <a:r>
              <a:rPr lang="en-US" sz="2800"/>
              <a:t>If we elect to use the Laplacian for image sharpening, then we can write :</a:t>
            </a:r>
          </a:p>
          <a:p>
            <a:pPr marL="609600" indent="-609600">
              <a:buFont typeface="Wingdings" pitchFamily="2" charset="2"/>
              <a:buNone/>
            </a:pPr>
            <a:r>
              <a:rPr lang="en-US" sz="2800"/>
              <a:t>		fhb=Af(x,y)- </a:t>
            </a:r>
            <a:r>
              <a:rPr lang="en-US" sz="2800">
                <a:cs typeface="Times New Roman" charset="0"/>
                <a:sym typeface="Symbol" pitchFamily="18" charset="2"/>
              </a:rPr>
              <a:t></a:t>
            </a:r>
            <a:r>
              <a:rPr lang="en-US" sz="2800" baseline="30000">
                <a:cs typeface="Times New Roman" charset="0"/>
                <a:sym typeface="Symbol" pitchFamily="18" charset="2"/>
              </a:rPr>
              <a:t>2</a:t>
            </a:r>
            <a:r>
              <a:rPr lang="en-US" sz="2800">
                <a:cs typeface="Times New Roman" charset="0"/>
                <a:sym typeface="Symbol" pitchFamily="18" charset="2"/>
              </a:rPr>
              <a:t>f(x,y), if the center 	coefficient of the Laplacian mask is negative.</a:t>
            </a:r>
          </a:p>
          <a:p>
            <a:pPr marL="609600" indent="-609600">
              <a:buFont typeface="Wingdings" pitchFamily="2" charset="2"/>
              <a:buNone/>
            </a:pPr>
            <a:r>
              <a:rPr lang="en-US" sz="2800"/>
              <a:t>		fhb=Af(x,y)- </a:t>
            </a:r>
            <a:r>
              <a:rPr lang="en-US" sz="2800">
                <a:cs typeface="Times New Roman" charset="0"/>
                <a:sym typeface="Symbol" pitchFamily="18" charset="2"/>
              </a:rPr>
              <a:t></a:t>
            </a:r>
            <a:r>
              <a:rPr lang="en-US" sz="2800" baseline="30000">
                <a:cs typeface="Times New Roman" charset="0"/>
                <a:sym typeface="Symbol" pitchFamily="18" charset="2"/>
              </a:rPr>
              <a:t>2</a:t>
            </a:r>
            <a:r>
              <a:rPr lang="en-US" sz="2800">
                <a:cs typeface="Times New Roman" charset="0"/>
                <a:sym typeface="Symbol" pitchFamily="18" charset="2"/>
              </a:rPr>
              <a:t>f(x,y), if the center 	coefficient of the Laplacian mask is positive.</a:t>
            </a:r>
          </a:p>
          <a:p>
            <a:pPr marL="609600" indent="-609600"/>
            <a:endParaRPr lang="en-US" sz="2800">
              <a:cs typeface="Times New Roman" charset="0"/>
              <a:sym typeface="Symbol" pitchFamily="18" charset="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r>
              <a:rPr lang="en-US"/>
              <a:t>Unsharp masking and high-boost filtering</a:t>
            </a:r>
            <a:endParaRPr lang="en-GB"/>
          </a:p>
        </p:txBody>
      </p:sp>
      <p:pic>
        <p:nvPicPr>
          <p:cNvPr id="102405" name="Picture 5"/>
          <p:cNvPicPr>
            <a:picLocks noGrp="1" noChangeAspect="1" noChangeArrowheads="1"/>
          </p:cNvPicPr>
          <p:nvPr>
            <p:ph sz="half" idx="1"/>
          </p:nvPr>
        </p:nvPicPr>
        <p:blipFill>
          <a:blip r:embed="rId2"/>
          <a:stretch>
            <a:fillRect/>
          </a:stretch>
        </p:blipFill>
        <p:spPr>
          <a:xfrm>
            <a:off x="2468644" y="2125548"/>
            <a:ext cx="5425911" cy="1692503"/>
          </a:xfrm>
          <a:noFill/>
          <a:ln/>
        </p:spPr>
      </p:pic>
      <p:sp>
        <p:nvSpPr>
          <p:cNvPr id="102404" name="Rectangle 4"/>
          <p:cNvSpPr>
            <a:spLocks noGrp="1" noChangeArrowheads="1"/>
          </p:cNvSpPr>
          <p:nvPr>
            <p:ph type="body" sz="half" idx="2"/>
          </p:nvPr>
        </p:nvSpPr>
        <p:spPr/>
        <p:txBody>
          <a:bodyPr>
            <a:normAutofit fontScale="85000" lnSpcReduction="20000"/>
          </a:bodyPr>
          <a:lstStyle/>
          <a:p>
            <a:pPr>
              <a:lnSpc>
                <a:spcPct val="90000"/>
              </a:lnSpc>
            </a:pPr>
            <a:r>
              <a:rPr lang="en-US" sz="2400"/>
              <a:t>High-boost filtering can be implemented with one pass using either of the two masks above. If A=1, hbf becomes standard Laplacian sharpening. As the value of A increases past 1, the contribution of the sharpening process becomes less and less important. If A is large enough, the high-boost image will be approximately equal to the original image multiplied by a constant.</a:t>
            </a:r>
            <a:endParaRPr lang="en-GB"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normAutofit fontScale="90000"/>
          </a:bodyPr>
          <a:lstStyle/>
          <a:p>
            <a:r>
              <a:rPr lang="en-US"/>
              <a:t>Unsharp masking and high-boost filtering</a:t>
            </a:r>
            <a:endParaRPr lang="en-GB"/>
          </a:p>
        </p:txBody>
      </p:sp>
      <p:pic>
        <p:nvPicPr>
          <p:cNvPr id="103428" name="Picture 4"/>
          <p:cNvPicPr>
            <a:picLocks noGrp="1" noChangeAspect="1" noChangeArrowheads="1"/>
          </p:cNvPicPr>
          <p:nvPr>
            <p:ph idx="1"/>
          </p:nvPr>
        </p:nvPicPr>
        <p:blipFill>
          <a:blip r:embed="rId2"/>
          <a:srcRect/>
          <a:stretch>
            <a:fillRect/>
          </a:stretch>
        </p:blipFill>
        <p:spPr>
          <a:xfrm>
            <a:off x="1714480" y="714356"/>
            <a:ext cx="5524500" cy="4114800"/>
          </a:xfrm>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415</TotalTime>
  <Words>3334</Words>
  <Application>Microsoft Office PowerPoint</Application>
  <PresentationFormat>On-screen Show (4:3)</PresentationFormat>
  <Paragraphs>307</Paragraphs>
  <Slides>92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9" baseType="lpstr">
      <vt:lpstr>Symbol</vt:lpstr>
      <vt:lpstr>Times New Roman</vt:lpstr>
      <vt:lpstr>Verdana</vt:lpstr>
      <vt:lpstr>Wingdings</vt:lpstr>
      <vt:lpstr>Wingdings 2</vt:lpstr>
      <vt:lpstr>Aspect</vt:lpstr>
      <vt:lpstr>Equation</vt:lpstr>
      <vt:lpstr>Image Processing for Computer Vision Applications(1)</vt:lpstr>
      <vt:lpstr>References</vt:lpstr>
      <vt:lpstr>Overview</vt:lpstr>
      <vt:lpstr>Original Image</vt:lpstr>
      <vt:lpstr>Increased Contrast</vt:lpstr>
      <vt:lpstr>Change in hue</vt:lpstr>
      <vt:lpstr>“posterized” (quantized colors) </vt:lpstr>
      <vt:lpstr>blurred</vt:lpstr>
      <vt:lpstr>rotated</vt:lpstr>
      <vt:lpstr>Outline</vt:lpstr>
      <vt:lpstr>Preview</vt:lpstr>
      <vt:lpstr>Background</vt:lpstr>
      <vt:lpstr>Background</vt:lpstr>
      <vt:lpstr>Background</vt:lpstr>
      <vt:lpstr>Background</vt:lpstr>
      <vt:lpstr>Background</vt:lpstr>
      <vt:lpstr>Background</vt:lpstr>
      <vt:lpstr>Background</vt:lpstr>
      <vt:lpstr>Background</vt:lpstr>
      <vt:lpstr>Basic Gray Level Transformations</vt:lpstr>
      <vt:lpstr>Some Basic Gray Level Transformations</vt:lpstr>
      <vt:lpstr>Some Basic Gray Level Transformations</vt:lpstr>
      <vt:lpstr>Image Negatives</vt:lpstr>
      <vt:lpstr>Image Negatives</vt:lpstr>
      <vt:lpstr>Log Transformations</vt:lpstr>
      <vt:lpstr>Log Transformations</vt:lpstr>
      <vt:lpstr>Power-Law Transformations</vt:lpstr>
      <vt:lpstr>Power-Law Transformations</vt:lpstr>
      <vt:lpstr>Power-Law Transformations</vt:lpstr>
      <vt:lpstr>Histogram Processing</vt:lpstr>
      <vt:lpstr>Histogram Processing</vt:lpstr>
      <vt:lpstr>Histogram Processing</vt:lpstr>
      <vt:lpstr>Histogram Processing</vt:lpstr>
      <vt:lpstr>Histogram Equalization</vt:lpstr>
      <vt:lpstr>Histogram Equalization</vt:lpstr>
      <vt:lpstr>Local Enhancement</vt:lpstr>
      <vt:lpstr>Local Enhancement</vt:lpstr>
      <vt:lpstr>Local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Use of Histogram Statistics for Image Enhancement</vt:lpstr>
      <vt:lpstr>Arithmetic and Logic Operations</vt:lpstr>
      <vt:lpstr>Outline</vt:lpstr>
      <vt:lpstr>Enhancement Using Arithmetic/Logic Operations</vt:lpstr>
      <vt:lpstr>Enhancement Using Arithmetic/Logic Operations</vt:lpstr>
      <vt:lpstr>Image Subtraction</vt:lpstr>
      <vt:lpstr>Image Subtraction</vt:lpstr>
      <vt:lpstr>Image Subtraction</vt:lpstr>
      <vt:lpstr>Image Averaging</vt:lpstr>
      <vt:lpstr>Image Averaging</vt:lpstr>
      <vt:lpstr>Image Averaging</vt:lpstr>
      <vt:lpstr>Image Averaging</vt:lpstr>
      <vt:lpstr>Image Averaging</vt:lpstr>
      <vt:lpstr>Image Averaging</vt:lpstr>
      <vt:lpstr>Linear Filtering</vt:lpstr>
      <vt:lpstr>Basics of Spatial Filtering</vt:lpstr>
      <vt:lpstr>Basics of Spatial Filtering</vt:lpstr>
      <vt:lpstr>Basics of Spatial Filtering</vt:lpstr>
      <vt:lpstr>Basics of Spatial Filtering</vt:lpstr>
      <vt:lpstr>Smoothing Spatial Filters</vt:lpstr>
      <vt:lpstr>Smoothing Linear Filters</vt:lpstr>
      <vt:lpstr>Smoothing Linear Filters</vt:lpstr>
      <vt:lpstr>Smoothing Linear Filters</vt:lpstr>
      <vt:lpstr>Smoothing Linear Filters</vt:lpstr>
      <vt:lpstr>Smoothing Linear Filters</vt:lpstr>
      <vt:lpstr>Smoothing Linear Filters</vt:lpstr>
      <vt:lpstr>Order-Statistics Filters</vt:lpstr>
      <vt:lpstr>Order-Statistics Filters</vt:lpstr>
      <vt:lpstr>Order-Statistics Filters</vt:lpstr>
      <vt:lpstr>Order-Statistics Filters</vt:lpstr>
      <vt:lpstr>Sharpening Spatial Filters</vt:lpstr>
      <vt:lpstr>Sharpening Spatial Filters</vt:lpstr>
      <vt:lpstr>Sharpening Spatial Filters</vt:lpstr>
      <vt:lpstr>Sharpening Spatial Filters</vt:lpstr>
      <vt:lpstr>Sharpening Spatial Filters</vt:lpstr>
      <vt:lpstr>Sharpening Spatial Filters</vt:lpstr>
      <vt:lpstr>Sharpening Spatial Filters</vt:lpstr>
      <vt:lpstr>Use of SOD for Enhancement – The Laplacian</vt:lpstr>
      <vt:lpstr>Use of SOD for Enhancement – The Laplacian</vt:lpstr>
      <vt:lpstr>Use of SOD for Enhancement – The Laplacian</vt:lpstr>
      <vt:lpstr>Use of SOD for Enhancement – The Laplacian</vt:lpstr>
      <vt:lpstr>Use of SOD for Enhancement – The Laplacian</vt:lpstr>
      <vt:lpstr>Unsharp masking and high-boost filtering</vt:lpstr>
      <vt:lpstr>Unsharp masking and high-boost filtering</vt:lpstr>
      <vt:lpstr>Unsharp masking and high-boost filtering</vt:lpstr>
      <vt:lpstr>Unsharp masking and high-boost filtering</vt:lpstr>
      <vt:lpstr>Unsharp masking and high-boost filtering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for Computer Vision Applications</dc:title>
  <dc:creator>Nanik Suciati</dc:creator>
  <cp:lastModifiedBy>admin</cp:lastModifiedBy>
  <cp:revision>36</cp:revision>
  <dcterms:created xsi:type="dcterms:W3CDTF">2010-10-06T11:12:25Z</dcterms:created>
  <dcterms:modified xsi:type="dcterms:W3CDTF">2019-09-18T02:18:21Z</dcterms:modified>
</cp:coreProperties>
</file>